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71" r:id="rId11"/>
    <p:sldId id="264" r:id="rId12"/>
    <p:sldId id="272" r:id="rId13"/>
    <p:sldId id="265" r:id="rId14"/>
    <p:sldId id="275" r:id="rId15"/>
    <p:sldId id="276" r:id="rId16"/>
    <p:sldId id="277" r:id="rId17"/>
    <p:sldId id="273" r:id="rId18"/>
    <p:sldId id="274" r:id="rId19"/>
    <p:sldId id="266" r:id="rId20"/>
    <p:sldId id="268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>
        <p:scale>
          <a:sx n="103" d="100"/>
          <a:sy n="103" d="100"/>
        </p:scale>
        <p:origin x="-1854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32F6FA-2C08-4081-911C-D4DA27695370}" type="doc">
      <dgm:prSet loTypeId="urn:microsoft.com/office/officeart/2005/8/layout/vList3#1" loCatId="list" qsTypeId="urn:microsoft.com/office/officeart/2005/8/quickstyle/simple1#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190C10C-7D83-49FF-B7DE-74A747A5A433}">
      <dgm:prSet phldrT="[Текст]" custT="1"/>
      <dgm:spPr/>
      <dgm:t>
        <a:bodyPr/>
        <a:lstStyle/>
        <a:p>
          <a:r>
            <a:rPr lang="ru-RU" sz="2400" dirty="0" smtClean="0"/>
            <a:t>задачи творческого и поискового характера, ситуационные и учебно-исследовательские задачи,</a:t>
          </a:r>
          <a:endParaRPr lang="ru-RU" sz="2400" dirty="0"/>
        </a:p>
      </dgm:t>
    </dgm:pt>
    <dgm:pt modelId="{1A70A200-5160-4A01-9147-22A902F741A8}" type="parTrans" cxnId="{D538329B-DAD8-46D5-A317-74BD4E90750D}">
      <dgm:prSet/>
      <dgm:spPr/>
      <dgm:t>
        <a:bodyPr/>
        <a:lstStyle/>
        <a:p>
          <a:endParaRPr lang="ru-RU"/>
        </a:p>
      </dgm:t>
    </dgm:pt>
    <dgm:pt modelId="{CF8FC505-ADA7-4CAA-9EC4-A8B131462BA0}" type="sibTrans" cxnId="{D538329B-DAD8-46D5-A317-74BD4E90750D}">
      <dgm:prSet/>
      <dgm:spPr/>
      <dgm:t>
        <a:bodyPr/>
        <a:lstStyle/>
        <a:p>
          <a:endParaRPr lang="ru-RU"/>
        </a:p>
      </dgm:t>
    </dgm:pt>
    <dgm:pt modelId="{9C409CDC-7092-4CAD-A752-F1C01368335A}">
      <dgm:prSet custT="1"/>
      <dgm:spPr/>
      <dgm:t>
        <a:bodyPr/>
        <a:lstStyle/>
        <a:p>
          <a:r>
            <a:rPr lang="ru-RU" sz="2400" dirty="0" smtClean="0"/>
            <a:t>итоговые проверочные работы, </a:t>
          </a:r>
          <a:r>
            <a:rPr lang="ru-RU" sz="1800" b="1" dirty="0" smtClean="0">
              <a:latin typeface="Arial" charset="0"/>
            </a:rPr>
            <a:t>защита индивидуального проекта</a:t>
          </a:r>
          <a:endParaRPr lang="ru-RU" sz="1800" dirty="0" smtClean="0"/>
        </a:p>
      </dgm:t>
    </dgm:pt>
    <dgm:pt modelId="{15C8AADB-392A-4517-9DC8-94D26C680102}" type="parTrans" cxnId="{F8725CB5-FC56-4147-A797-9E86BE99137D}">
      <dgm:prSet/>
      <dgm:spPr/>
      <dgm:t>
        <a:bodyPr/>
        <a:lstStyle/>
        <a:p>
          <a:endParaRPr lang="ru-RU"/>
        </a:p>
      </dgm:t>
    </dgm:pt>
    <dgm:pt modelId="{0CDA45C6-7588-4127-8005-8F33B586C97D}" type="sibTrans" cxnId="{F8725CB5-FC56-4147-A797-9E86BE99137D}">
      <dgm:prSet/>
      <dgm:spPr/>
      <dgm:t>
        <a:bodyPr/>
        <a:lstStyle/>
        <a:p>
          <a:endParaRPr lang="ru-RU"/>
        </a:p>
      </dgm:t>
    </dgm:pt>
    <dgm:pt modelId="{140CA3CE-8117-40F4-B03D-23A615CF3301}">
      <dgm:prSet custT="1"/>
      <dgm:spPr/>
      <dgm:t>
        <a:bodyPr/>
        <a:lstStyle/>
        <a:p>
          <a:r>
            <a:rPr lang="ru-RU" sz="2400" dirty="0" smtClean="0"/>
            <a:t>комплексные работы</a:t>
          </a:r>
        </a:p>
      </dgm:t>
    </dgm:pt>
    <dgm:pt modelId="{001F5154-3101-4911-A432-6FBEAAA38C87}" type="parTrans" cxnId="{265AAE29-5036-46F1-BF53-A25B542F9DD8}">
      <dgm:prSet/>
      <dgm:spPr/>
      <dgm:t>
        <a:bodyPr/>
        <a:lstStyle/>
        <a:p>
          <a:endParaRPr lang="ru-RU"/>
        </a:p>
      </dgm:t>
    </dgm:pt>
    <dgm:pt modelId="{EBD4F699-E972-45F4-A137-728914543770}" type="sibTrans" cxnId="{265AAE29-5036-46F1-BF53-A25B542F9DD8}">
      <dgm:prSet/>
      <dgm:spPr/>
      <dgm:t>
        <a:bodyPr/>
        <a:lstStyle/>
        <a:p>
          <a:endParaRPr lang="ru-RU"/>
        </a:p>
      </dgm:t>
    </dgm:pt>
    <dgm:pt modelId="{E4D0458A-2117-4E80-9117-A69E2EC54A9D}">
      <dgm:prSet custT="1"/>
      <dgm:spPr/>
      <dgm:t>
        <a:bodyPr/>
        <a:lstStyle/>
        <a:p>
          <a:r>
            <a:rPr lang="ru-RU" sz="2400" dirty="0" smtClean="0"/>
            <a:t>проекты, кейсы, </a:t>
          </a:r>
          <a:r>
            <a:rPr lang="en-US" sz="2400" dirty="0" smtClean="0"/>
            <a:t>web-</a:t>
          </a:r>
          <a:r>
            <a:rPr lang="ru-RU" sz="2400" dirty="0" err="1" smtClean="0"/>
            <a:t>квесты</a:t>
          </a:r>
          <a:r>
            <a:rPr lang="ru-RU" sz="2400" dirty="0" smtClean="0"/>
            <a:t>, </a:t>
          </a:r>
          <a:r>
            <a:rPr lang="ru-RU" sz="2400" b="1" dirty="0" smtClean="0">
              <a:latin typeface="Arial" charset="0"/>
            </a:rPr>
            <a:t>портфолио</a:t>
          </a:r>
          <a:r>
            <a:rPr lang="en-US" sz="2400" dirty="0" smtClean="0"/>
            <a:t>;</a:t>
          </a:r>
          <a:endParaRPr lang="ru-RU" sz="2400" dirty="0"/>
        </a:p>
      </dgm:t>
    </dgm:pt>
    <dgm:pt modelId="{77A55006-C01A-4864-AFEF-9827D7E1074E}" type="sibTrans" cxnId="{C907A99B-2293-4BE1-BCA0-7A5EE580BD9B}">
      <dgm:prSet/>
      <dgm:spPr/>
      <dgm:t>
        <a:bodyPr/>
        <a:lstStyle/>
        <a:p>
          <a:endParaRPr lang="ru-RU"/>
        </a:p>
      </dgm:t>
    </dgm:pt>
    <dgm:pt modelId="{077A9CD8-49B1-4526-AE4C-F0770E25B2C8}" type="parTrans" cxnId="{C907A99B-2293-4BE1-BCA0-7A5EE580BD9B}">
      <dgm:prSet/>
      <dgm:spPr/>
      <dgm:t>
        <a:bodyPr/>
        <a:lstStyle/>
        <a:p>
          <a:endParaRPr lang="ru-RU"/>
        </a:p>
      </dgm:t>
    </dgm:pt>
    <dgm:pt modelId="{5E6EC1BE-6C76-4BCF-8C1B-77228F171B37}" type="pres">
      <dgm:prSet presAssocID="{C732F6FA-2C08-4081-911C-D4DA2769537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91698E-E9FA-4DA0-AFDD-7F80A0A35991}" type="pres">
      <dgm:prSet presAssocID="{F190C10C-7D83-49FF-B7DE-74A747A5A433}" presName="composite" presStyleCnt="0"/>
      <dgm:spPr/>
    </dgm:pt>
    <dgm:pt modelId="{EDFDF29D-3BED-4D05-BA39-DB0E7EC5D03A}" type="pres">
      <dgm:prSet presAssocID="{F190C10C-7D83-49FF-B7DE-74A747A5A433}" presName="imgShp" presStyleLbl="fgImgPlace1" presStyleIdx="0" presStyleCnt="4" custLinFactNeighborX="-22584" custLinFactNeighborY="-33"/>
      <dgm:spPr/>
    </dgm:pt>
    <dgm:pt modelId="{7FEA0D5C-2392-4E4E-A4C9-3860D82B2141}" type="pres">
      <dgm:prSet presAssocID="{F190C10C-7D83-49FF-B7DE-74A747A5A433}" presName="txShp" presStyleLbl="node1" presStyleIdx="0" presStyleCnt="4" custScaleX="1286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449A97-59FD-43DB-B5A7-F7AFACCE156B}" type="pres">
      <dgm:prSet presAssocID="{CF8FC505-ADA7-4CAA-9EC4-A8B131462BA0}" presName="spacing" presStyleCnt="0"/>
      <dgm:spPr/>
    </dgm:pt>
    <dgm:pt modelId="{B63E770F-2463-46E9-9710-7BA75F685F76}" type="pres">
      <dgm:prSet presAssocID="{E4D0458A-2117-4E80-9117-A69E2EC54A9D}" presName="composite" presStyleCnt="0"/>
      <dgm:spPr/>
    </dgm:pt>
    <dgm:pt modelId="{95CE6B72-576E-4EFA-ACAF-7542971C1187}" type="pres">
      <dgm:prSet presAssocID="{E4D0458A-2117-4E80-9117-A69E2EC54A9D}" presName="imgShp" presStyleLbl="fgImgPlace1" presStyleIdx="1" presStyleCnt="4" custLinFactNeighborX="-22584" custLinFactNeighborY="1656"/>
      <dgm:spPr/>
    </dgm:pt>
    <dgm:pt modelId="{F052AC00-C387-4C45-9FA8-3CE5892C4199}" type="pres">
      <dgm:prSet presAssocID="{E4D0458A-2117-4E80-9117-A69E2EC54A9D}" presName="txShp" presStyleLbl="node1" presStyleIdx="1" presStyleCnt="4" custScaleX="1286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16972-9C00-4C33-A03E-7F3B598DE342}" type="pres">
      <dgm:prSet presAssocID="{77A55006-C01A-4864-AFEF-9827D7E1074E}" presName="spacing" presStyleCnt="0"/>
      <dgm:spPr/>
    </dgm:pt>
    <dgm:pt modelId="{D926C596-1E45-4524-8800-5DB0DBA6CE10}" type="pres">
      <dgm:prSet presAssocID="{9C409CDC-7092-4CAD-A752-F1C01368335A}" presName="composite" presStyleCnt="0"/>
      <dgm:spPr/>
    </dgm:pt>
    <dgm:pt modelId="{74093CA5-EBF1-48C6-92B4-6C66CCDEFC7F}" type="pres">
      <dgm:prSet presAssocID="{9C409CDC-7092-4CAD-A752-F1C01368335A}" presName="imgShp" presStyleLbl="fgImgPlace1" presStyleIdx="2" presStyleCnt="4" custLinFactNeighborX="-15276" custLinFactNeighborY="3344"/>
      <dgm:spPr/>
    </dgm:pt>
    <dgm:pt modelId="{3C0BCC67-B4B5-4538-A2B8-12EE894A0086}" type="pres">
      <dgm:prSet presAssocID="{9C409CDC-7092-4CAD-A752-F1C01368335A}" presName="txShp" presStyleLbl="node1" presStyleIdx="2" presStyleCnt="4" custScaleX="1286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D0AE1B-5ACA-40C1-BB45-FC2A06B870CB}" type="pres">
      <dgm:prSet presAssocID="{0CDA45C6-7588-4127-8005-8F33B586C97D}" presName="spacing" presStyleCnt="0"/>
      <dgm:spPr/>
    </dgm:pt>
    <dgm:pt modelId="{E177FE50-AADB-4F9A-8A12-736B64C77523}" type="pres">
      <dgm:prSet presAssocID="{140CA3CE-8117-40F4-B03D-23A615CF3301}" presName="composite" presStyleCnt="0"/>
      <dgm:spPr/>
    </dgm:pt>
    <dgm:pt modelId="{8B9896EA-D8E4-4728-BB81-48CDFD6AFB25}" type="pres">
      <dgm:prSet presAssocID="{140CA3CE-8117-40F4-B03D-23A615CF3301}" presName="imgShp" presStyleLbl="fgImgPlace1" presStyleIdx="3" presStyleCnt="4" custLinFactNeighborX="-15276" custLinFactNeighborY="-2275"/>
      <dgm:spPr/>
    </dgm:pt>
    <dgm:pt modelId="{9FE3D49A-3C9C-4E84-8297-453FE98B9252}" type="pres">
      <dgm:prSet presAssocID="{140CA3CE-8117-40F4-B03D-23A615CF3301}" presName="txShp" presStyleLbl="node1" presStyleIdx="3" presStyleCnt="4" custScaleX="1286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07A99B-2293-4BE1-BCA0-7A5EE580BD9B}" srcId="{C732F6FA-2C08-4081-911C-D4DA27695370}" destId="{E4D0458A-2117-4E80-9117-A69E2EC54A9D}" srcOrd="1" destOrd="0" parTransId="{077A9CD8-49B1-4526-AE4C-F0770E25B2C8}" sibTransId="{77A55006-C01A-4864-AFEF-9827D7E1074E}"/>
    <dgm:cxn modelId="{265AAE29-5036-46F1-BF53-A25B542F9DD8}" srcId="{C732F6FA-2C08-4081-911C-D4DA27695370}" destId="{140CA3CE-8117-40F4-B03D-23A615CF3301}" srcOrd="3" destOrd="0" parTransId="{001F5154-3101-4911-A432-6FBEAAA38C87}" sibTransId="{EBD4F699-E972-45F4-A137-728914543770}"/>
    <dgm:cxn modelId="{F76F22BC-3E35-4DC7-A10B-1FC9E2069AC9}" type="presOf" srcId="{F190C10C-7D83-49FF-B7DE-74A747A5A433}" destId="{7FEA0D5C-2392-4E4E-A4C9-3860D82B2141}" srcOrd="0" destOrd="0" presId="urn:microsoft.com/office/officeart/2005/8/layout/vList3#1"/>
    <dgm:cxn modelId="{F0D15A48-03F9-4EAF-9B51-E987559408FA}" type="presOf" srcId="{140CA3CE-8117-40F4-B03D-23A615CF3301}" destId="{9FE3D49A-3C9C-4E84-8297-453FE98B9252}" srcOrd="0" destOrd="0" presId="urn:microsoft.com/office/officeart/2005/8/layout/vList3#1"/>
    <dgm:cxn modelId="{19E2E0BF-2B0F-43F2-8A47-2CFAD795210D}" type="presOf" srcId="{C732F6FA-2C08-4081-911C-D4DA27695370}" destId="{5E6EC1BE-6C76-4BCF-8C1B-77228F171B37}" srcOrd="0" destOrd="0" presId="urn:microsoft.com/office/officeart/2005/8/layout/vList3#1"/>
    <dgm:cxn modelId="{F8725CB5-FC56-4147-A797-9E86BE99137D}" srcId="{C732F6FA-2C08-4081-911C-D4DA27695370}" destId="{9C409CDC-7092-4CAD-A752-F1C01368335A}" srcOrd="2" destOrd="0" parTransId="{15C8AADB-392A-4517-9DC8-94D26C680102}" sibTransId="{0CDA45C6-7588-4127-8005-8F33B586C97D}"/>
    <dgm:cxn modelId="{18B25617-E70D-4DDA-821E-7740268D6566}" type="presOf" srcId="{9C409CDC-7092-4CAD-A752-F1C01368335A}" destId="{3C0BCC67-B4B5-4538-A2B8-12EE894A0086}" srcOrd="0" destOrd="0" presId="urn:microsoft.com/office/officeart/2005/8/layout/vList3#1"/>
    <dgm:cxn modelId="{D538329B-DAD8-46D5-A317-74BD4E90750D}" srcId="{C732F6FA-2C08-4081-911C-D4DA27695370}" destId="{F190C10C-7D83-49FF-B7DE-74A747A5A433}" srcOrd="0" destOrd="0" parTransId="{1A70A200-5160-4A01-9147-22A902F741A8}" sibTransId="{CF8FC505-ADA7-4CAA-9EC4-A8B131462BA0}"/>
    <dgm:cxn modelId="{3C83475F-429E-4396-83DC-0D494FE3690A}" type="presOf" srcId="{E4D0458A-2117-4E80-9117-A69E2EC54A9D}" destId="{F052AC00-C387-4C45-9FA8-3CE5892C4199}" srcOrd="0" destOrd="0" presId="urn:microsoft.com/office/officeart/2005/8/layout/vList3#1"/>
    <dgm:cxn modelId="{D7004864-CCC5-442E-9DDB-3E4492D44136}" type="presParOf" srcId="{5E6EC1BE-6C76-4BCF-8C1B-77228F171B37}" destId="{FB91698E-E9FA-4DA0-AFDD-7F80A0A35991}" srcOrd="0" destOrd="0" presId="urn:microsoft.com/office/officeart/2005/8/layout/vList3#1"/>
    <dgm:cxn modelId="{E366BC67-8727-4925-A875-2B0E92CF69C2}" type="presParOf" srcId="{FB91698E-E9FA-4DA0-AFDD-7F80A0A35991}" destId="{EDFDF29D-3BED-4D05-BA39-DB0E7EC5D03A}" srcOrd="0" destOrd="0" presId="urn:microsoft.com/office/officeart/2005/8/layout/vList3#1"/>
    <dgm:cxn modelId="{CBB09A4B-68B2-4A91-BD78-14A306134759}" type="presParOf" srcId="{FB91698E-E9FA-4DA0-AFDD-7F80A0A35991}" destId="{7FEA0D5C-2392-4E4E-A4C9-3860D82B2141}" srcOrd="1" destOrd="0" presId="urn:microsoft.com/office/officeart/2005/8/layout/vList3#1"/>
    <dgm:cxn modelId="{A529AAF1-6F2D-4B4A-AEA9-2EB8D57A1C7F}" type="presParOf" srcId="{5E6EC1BE-6C76-4BCF-8C1B-77228F171B37}" destId="{D7449A97-59FD-43DB-B5A7-F7AFACCE156B}" srcOrd="1" destOrd="0" presId="urn:microsoft.com/office/officeart/2005/8/layout/vList3#1"/>
    <dgm:cxn modelId="{FBCD8E6C-A40A-43AB-BA13-0A84E20F8927}" type="presParOf" srcId="{5E6EC1BE-6C76-4BCF-8C1B-77228F171B37}" destId="{B63E770F-2463-46E9-9710-7BA75F685F76}" srcOrd="2" destOrd="0" presId="urn:microsoft.com/office/officeart/2005/8/layout/vList3#1"/>
    <dgm:cxn modelId="{28FE8067-E450-4F35-81A7-AB2C4A515EFE}" type="presParOf" srcId="{B63E770F-2463-46E9-9710-7BA75F685F76}" destId="{95CE6B72-576E-4EFA-ACAF-7542971C1187}" srcOrd="0" destOrd="0" presId="urn:microsoft.com/office/officeart/2005/8/layout/vList3#1"/>
    <dgm:cxn modelId="{A52E7A80-AA1E-46EF-8388-7CCA6924C66D}" type="presParOf" srcId="{B63E770F-2463-46E9-9710-7BA75F685F76}" destId="{F052AC00-C387-4C45-9FA8-3CE5892C4199}" srcOrd="1" destOrd="0" presId="urn:microsoft.com/office/officeart/2005/8/layout/vList3#1"/>
    <dgm:cxn modelId="{0EC2FF1C-8FA7-4EC7-824F-5B4BC54BE8EB}" type="presParOf" srcId="{5E6EC1BE-6C76-4BCF-8C1B-77228F171B37}" destId="{CED16972-9C00-4C33-A03E-7F3B598DE342}" srcOrd="3" destOrd="0" presId="urn:microsoft.com/office/officeart/2005/8/layout/vList3#1"/>
    <dgm:cxn modelId="{EBA2A368-C650-403D-B7BA-EAB00FD27FB1}" type="presParOf" srcId="{5E6EC1BE-6C76-4BCF-8C1B-77228F171B37}" destId="{D926C596-1E45-4524-8800-5DB0DBA6CE10}" srcOrd="4" destOrd="0" presId="urn:microsoft.com/office/officeart/2005/8/layout/vList3#1"/>
    <dgm:cxn modelId="{75E84A3F-09EF-48C8-9A76-030EF9C119D1}" type="presParOf" srcId="{D926C596-1E45-4524-8800-5DB0DBA6CE10}" destId="{74093CA5-EBF1-48C6-92B4-6C66CCDEFC7F}" srcOrd="0" destOrd="0" presId="urn:microsoft.com/office/officeart/2005/8/layout/vList3#1"/>
    <dgm:cxn modelId="{021F8EB5-99F3-4DB4-A412-9865F7986E15}" type="presParOf" srcId="{D926C596-1E45-4524-8800-5DB0DBA6CE10}" destId="{3C0BCC67-B4B5-4538-A2B8-12EE894A0086}" srcOrd="1" destOrd="0" presId="urn:microsoft.com/office/officeart/2005/8/layout/vList3#1"/>
    <dgm:cxn modelId="{39D7920B-8EF1-4DB7-80F0-ABD0879D97E9}" type="presParOf" srcId="{5E6EC1BE-6C76-4BCF-8C1B-77228F171B37}" destId="{8FD0AE1B-5ACA-40C1-BB45-FC2A06B870CB}" srcOrd="5" destOrd="0" presId="urn:microsoft.com/office/officeart/2005/8/layout/vList3#1"/>
    <dgm:cxn modelId="{064B5D46-BDB5-4992-A09C-104E833F74D5}" type="presParOf" srcId="{5E6EC1BE-6C76-4BCF-8C1B-77228F171B37}" destId="{E177FE50-AADB-4F9A-8A12-736B64C77523}" srcOrd="6" destOrd="0" presId="urn:microsoft.com/office/officeart/2005/8/layout/vList3#1"/>
    <dgm:cxn modelId="{84B6289F-AF52-47A0-8572-4BE54041DC88}" type="presParOf" srcId="{E177FE50-AADB-4F9A-8A12-736B64C77523}" destId="{8B9896EA-D8E4-4728-BB81-48CDFD6AFB25}" srcOrd="0" destOrd="0" presId="urn:microsoft.com/office/officeart/2005/8/layout/vList3#1"/>
    <dgm:cxn modelId="{006C7AE5-6FFC-4458-BB00-E9C47A8A4C55}" type="presParOf" srcId="{E177FE50-AADB-4F9A-8A12-736B64C77523}" destId="{9FE3D49A-3C9C-4E84-8297-453FE98B9252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AB999-0C74-4341-9325-944C8D30EFE9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E4B58-2A41-4BBA-B47B-EA637451A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622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личностные результаты</a:t>
            </a:r>
            <a:r>
              <a:rPr lang="ru-RU" dirty="0" smtClean="0"/>
              <a:t> ,сформированные у учащихся универсальные учебные действия, включаемые в три основных блока:</a:t>
            </a:r>
          </a:p>
          <a:p>
            <a:pPr lvl="0"/>
            <a:r>
              <a:rPr lang="ru-RU" i="1" dirty="0" smtClean="0"/>
              <a:t>самоопределение </a:t>
            </a:r>
            <a:r>
              <a:rPr lang="ru-RU" dirty="0" smtClean="0"/>
              <a:t>— </a:t>
            </a:r>
            <a:r>
              <a:rPr lang="ru-RU" dirty="0" err="1" smtClean="0"/>
              <a:t>сформированность</a:t>
            </a:r>
            <a:r>
              <a:rPr lang="ru-RU" dirty="0" smtClean="0"/>
              <a:t> внутренней позиции обучающегося — принятие и освоение новой социальной роли обучающегося; становление основ российской гражданской идентичности личности как чувства гордости за свою Родину, народ, историю и осознание своей этнической принадлежности; развитие самоуважения и способности адекватно оценивать себя и свои достижения, видеть сильные и слабые стороны своей личности;</a:t>
            </a:r>
          </a:p>
          <a:p>
            <a:pPr lvl="0"/>
            <a:r>
              <a:rPr lang="ru-RU" i="1" dirty="0" err="1" smtClean="0"/>
              <a:t>смыслоообразование</a:t>
            </a:r>
            <a:r>
              <a:rPr lang="ru-RU" i="1" dirty="0" smtClean="0"/>
              <a:t> </a:t>
            </a:r>
            <a:r>
              <a:rPr lang="ru-RU" dirty="0" smtClean="0"/>
              <a:t>— поиск и установление личностного смысла (т. е. «значения для себя») учения обучающимися на основе устойчивой системы учебно-познавательных и социальных мотивов; понимания границ того, «что я знаю», и того, «что я не знаю», «незнания» и стремления к преодолению этого разрыва;</a:t>
            </a:r>
          </a:p>
          <a:p>
            <a:pPr lvl="0"/>
            <a:r>
              <a:rPr lang="ru-RU" i="1" dirty="0" smtClean="0"/>
              <a:t>морально-этическая ориентация — </a:t>
            </a:r>
            <a:r>
              <a:rPr lang="ru-RU" dirty="0" smtClean="0"/>
              <a:t>знание основных моральных норм и ориентация на их выполнение на основе понимания их социальной необходимости; способность к моральной </a:t>
            </a:r>
            <a:r>
              <a:rPr lang="ru-RU" dirty="0" err="1" smtClean="0"/>
              <a:t>децентрации</a:t>
            </a:r>
            <a:r>
              <a:rPr lang="ru-RU" dirty="0" smtClean="0"/>
              <a:t> — учёту позиций, мотивов и интересов участников моральной дилеммы при её разрешении; развитие этических чувств — стыда, вины, совести как регуляторов морального поведения.</a:t>
            </a:r>
          </a:p>
          <a:p>
            <a:endParaRPr lang="ru-RU" dirty="0" smtClean="0"/>
          </a:p>
          <a:p>
            <a:r>
              <a:rPr lang="ru-RU" b="1" i="1" dirty="0" smtClean="0"/>
              <a:t>метапредметных результатов</a:t>
            </a:r>
            <a:r>
              <a:rPr lang="ru-RU" b="1" dirty="0" smtClean="0"/>
              <a:t> </a:t>
            </a:r>
            <a:r>
              <a:rPr lang="ru-RU" dirty="0" smtClean="0"/>
              <a:t>предполагает оценку универсальных учебных действий учащихся (регулятивных, коммуникативных, познавательных), т. е. таких умственных действий обучающихся, которые направлены на анализ своей познавательной деятельности и управление ею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4B58-2A41-4BBA-B47B-EA637451AD4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205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Наравне с оценкой условий реализации ООП необходим еще мониторинг </a:t>
            </a:r>
            <a:r>
              <a:rPr lang="ru-RU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цены достижения </a:t>
            </a:r>
            <a:r>
              <a:rPr lang="ru-RU" sz="1200" b="1" i="1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образо</a:t>
            </a:r>
            <a:r>
              <a:rPr lang="ru-RU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</a:p>
          <a:p>
            <a:r>
              <a:rPr lang="ru-RU" sz="1200" b="1" i="1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вательных</a:t>
            </a:r>
            <a:r>
              <a:rPr lang="ru-RU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результатов.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проведении мониторинга цены достижения образовательных результатов целью мониторинга являет-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сбор, хранение, обработка и анализ достоверной информации о цене достижения образовательных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результа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тов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необходимой для принятия управленческих решений, направленных на повышение качества образования.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 задачам мониторинга в этом случае можно отнести: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выявление критериев и показателей оценки цены достижения образовательных результатов;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подбор диагностических методик (индикаторов) для выявления показателей оценки цены достижения образовательных результатов;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определение частоты сбора информации, ответственных за сбор, хранение, обработку и анализ информации;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определение субъектов мониторинга (потребителей информации) и возможных форм ее представления;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проведение необходимых диагностических процедур;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проведение своевременной обработки и анализа полученной информации для принятия управленческих решений, направленных на повышение качества образовательных результатов и условий их достижения;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оформление результатов для представления субъектам мониторинга;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принятие управленческих решений с целью повышения качества образовательных результатов и условий их достижения.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4B58-2A41-4BBA-B47B-EA637451AD4D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410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Основное </a:t>
            </a:r>
            <a:r>
              <a:rPr lang="ru-RU" b="1" i="1" dirty="0" smtClean="0"/>
              <a:t>содержание оценки личностных результатов</a:t>
            </a:r>
            <a:r>
              <a:rPr lang="ru-RU" b="1" dirty="0" smtClean="0"/>
              <a:t> </a:t>
            </a:r>
            <a:r>
              <a:rPr lang="ru-RU" dirty="0" smtClean="0"/>
              <a:t>на ступени общего образования строится вокруг оценки:</a:t>
            </a:r>
          </a:p>
          <a:p>
            <a:pPr lvl="0"/>
            <a:r>
              <a:rPr lang="ru-RU" dirty="0" smtClean="0"/>
              <a:t>·         сформированности внутренней позиции обучающегося, которая находит отражение в эмоционально-положительном отношении обучающегося к образовательному учреждению,</a:t>
            </a:r>
          </a:p>
          <a:p>
            <a:pPr lvl="0"/>
            <a:r>
              <a:rPr lang="ru-RU" dirty="0" smtClean="0"/>
              <a:t>·         ориентации на содержательные моменты образовательного процесса – уроки, познание нового, овладение умениями и новыми компетенциями, характер учебного сотрудничества с учителем и одноклассниками – и ориентации на образец поведения «хорошего ученика» как пример для подражания;</a:t>
            </a:r>
          </a:p>
          <a:p>
            <a:pPr lvl="0"/>
            <a:r>
              <a:rPr lang="ru-RU" dirty="0" smtClean="0"/>
              <a:t>·         сформированности основ гражданской идентичности – чувства гордости за свою Родину, знания знаменательных для Отечества исторических событий; любви к своему краю, осознания своей национальности, уважения культуры и традиций народов России и мира; развития доверия и способности к пониманию и сопереживанию чувствам других людей;</a:t>
            </a:r>
          </a:p>
          <a:p>
            <a:pPr lvl="0"/>
            <a:r>
              <a:rPr lang="ru-RU" dirty="0" smtClean="0"/>
              <a:t>·         сформированности самооценки, включая осознание своих возможностей в учении, способности адекватно судить о причинах своего успеха/неуспеха в учении; умения видеть свои достоинства и недостатки, уважать себя и верить в успех;</a:t>
            </a:r>
          </a:p>
          <a:p>
            <a:pPr lvl="0"/>
            <a:r>
              <a:rPr lang="ru-RU" dirty="0" smtClean="0"/>
              <a:t>·         сформированности мотивации учебной деятельности, включая социальные, учебно-познавательные и внешние мотивы, любознательность и интерес к новому содержанию и способам решения проблем, приобретению новых знаний и умений, мотивации достижения результата, стремления к совершенствованию своих способностей;</a:t>
            </a:r>
          </a:p>
          <a:p>
            <a:pPr lvl="0"/>
            <a:r>
              <a:rPr lang="ru-RU" dirty="0" smtClean="0"/>
              <a:t>·         знания моральных норм и сформированности морально-этических суждений, способности к решению моральных проблем на основе </a:t>
            </a:r>
            <a:r>
              <a:rPr lang="ru-RU" dirty="0" err="1" smtClean="0"/>
              <a:t>децентрации</a:t>
            </a:r>
            <a:r>
              <a:rPr lang="ru-RU" dirty="0" smtClean="0"/>
              <a:t> (координации различных точек зрения на решение моральной дилеммы); способности к оценке своих поступков и действий других людей с точки зрения соблюдения/нарушения моральной нормы.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4B58-2A41-4BBA-B47B-EA637451AD4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028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Учебной грамотностью обладает человек, способный к постановке и решению задач, новых для него лично.</a:t>
            </a:r>
          </a:p>
          <a:p>
            <a:r>
              <a:rPr lang="ru-RU" dirty="0" smtClean="0"/>
              <a:t>Информационной грамотностью обладает человек, который при решении новых задач может адекватно использовать тексты и современные технологии их хранения.</a:t>
            </a:r>
          </a:p>
          <a:p>
            <a:r>
              <a:rPr lang="ru-RU" dirty="0" smtClean="0"/>
              <a:t>Коммуникативной грамотностью обладает человек, способный ставить и решать определенные типы задач социального, организационного взаимодействия: определять цели взаимодействия, оценивать ситуацию, учитывать намерения и способы взаимодействия партнера (партнеров), выбирать адекватные стратегии коммуникации, оценивать успешность взаимодействия, быть готовым к осмысленному изменению собственно-го поведения.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4B58-2A41-4BBA-B47B-EA637451AD4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365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0" hangingPunct="0"/>
            <a:r>
              <a:rPr lang="ru-RU" dirty="0" smtClean="0">
                <a:latin typeface="Arial" pitchFamily="34" charset="0"/>
              </a:rPr>
              <a:t>Основы системы научных знаний</a:t>
            </a:r>
          </a:p>
          <a:p>
            <a:r>
              <a:rPr lang="ru-RU" dirty="0" smtClean="0">
                <a:latin typeface="Arial" pitchFamily="34" charset="0"/>
              </a:rPr>
              <a:t>Опыт «предметной» деятельности по </a:t>
            </a:r>
          </a:p>
          <a:p>
            <a:pPr marL="0" indent="0">
              <a:buNone/>
            </a:pPr>
            <a:r>
              <a:rPr lang="ru-RU" dirty="0" smtClean="0">
                <a:latin typeface="Arial" pitchFamily="34" charset="0"/>
              </a:rPr>
              <a:t>    получению, преобразованию и  применению нового знания</a:t>
            </a:r>
          </a:p>
          <a:p>
            <a:r>
              <a:rPr lang="ru-RU" dirty="0" smtClean="0">
                <a:latin typeface="Arial" pitchFamily="34" charset="0"/>
              </a:rPr>
              <a:t>Предметные и метапредметные действия с учебным материалом</a:t>
            </a:r>
            <a:r>
              <a:rPr lang="ru-RU" dirty="0" smtClean="0">
                <a:solidFill>
                  <a:schemeClr val="bg2"/>
                </a:solidFill>
                <a:latin typeface="Arial" pitchFamily="34" charset="0"/>
              </a:rPr>
              <a:t> </a:t>
            </a:r>
          </a:p>
          <a:p>
            <a:endParaRPr lang="ru-RU" dirty="0" smtClean="0"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4B58-2A41-4BBA-B47B-EA637451AD4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840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пятом классе как на переходном этапе от начальной к основной школе проводится стартовая диагностика на готовность пятиклассников к обучению в основной школе.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основной школе (6-9 классы) фаза «запуска» проходит в рамках так называемого концентрированного (модульного) обучения.</a:t>
            </a:r>
          </a:p>
          <a:p>
            <a:r>
              <a:rPr lang="ru-RU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Стартовая диагностика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прежде всего, необходима самим учащимся с целью определения границ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своих возможностей в использовании тех предметных средств, с помощью которых можно решить новые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задачи, стоящие перед классом в данном учебном году.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этих целей целесообразно использовать решение </a:t>
            </a:r>
            <a:r>
              <a:rPr lang="ru-RU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предметных проектных задач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(в отличии от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начальной школы, где проводится стартовая проверочная работа), которые, с одной стороны,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помога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ют определить уровень актуальных знаний учащихся, с другой стороны, дают им возможность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обнару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жить «дефициты» собственных знаний (границы применимости известных им средств). От 6 к 9 классу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предметные проектные задачи переходят от коллективного к индивидуальному формату.</a:t>
            </a:r>
          </a:p>
          <a:p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Формирующее (</a:t>
            </a:r>
            <a:r>
              <a:rPr lang="ru-RU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формативное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оценивание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это оценивание для обучения. Оно помогает ученику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учителю получить информацию о том, как много и насколько успешно идет процесс учения и обучения.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Педагоги могут на основе полученной обратной связи переориентировать преподавание так, чтобы дети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учились более активно и более эффективно. Учащиеся могут через домашнюю самостоятельную работу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корректировать свой путь движения в учебном материале.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Формирующее оценивание необходимо как учителю, так и ученику для того, чтобы проводить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диа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гностику, как идёт процесс обучения/учения на начальной и промежуточной, а не только конечной стадии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- если данные окажутся неудовлетворительными – на основе полученной информации внести в него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необходимые изменения по совершенствованию качества учебной деятельности (учения). Именно это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стоит за определением формирующего оценивания как 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оценивания для обучения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Суммативное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(итоговое) оценивание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это оценивание, которое демонстрирует учащимся, их роди-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телям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педагогам и администрации школы определенные итоги в обучение. Цель такого оценивания – де-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монстрация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личных учебных и внеучебных достижений ученика за определенный отрезок времени.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Такое оценивание разворачивается в рамках рефлексивной фазы учебного года.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Наиболее адекватной формой определения результатов обучения в подростковой школе может стать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выполнение </a:t>
            </a:r>
            <a:r>
              <a:rPr lang="ru-RU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итогового проекта (предметный или интегративный, индивидуальный или групповой)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его рецензирование и публичная защита. Итоговый проект ставит своей задачей проверить целостное по-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нимание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знание детьми изучаемого предмета, умение пользоваться литературными источниками, умение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проводить исследования, конструировать новые объекты на основе общих способов действий, представ-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лять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материал в графико-знаковой форме, умение письменно и устно излагать результаты своей работы.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правило, итоговый проект по учебному предмету (или группе предметов), носит творческий,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иссле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довательский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характер и позволяет учащимся продемонстрировать многие полученные знания и умения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год, а также выявить уровень овладения отдельными компонентами учебной деятельности, умение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поль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зоваться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учебным материалом в новых, нестандартных условиях, умение критически относиться к работам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других учащихся (писать рецензии), выступать публично, защищая свои позиции, умение соотносить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результаты своей работы с результатами работы одноклассников, приходить к общему мнению.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Портфолио – нечто большее, чем просто папка детских работ. Это спланированная заранее индивиду-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альная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подборка достижений учащихся.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Портфолио может быть полезно: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как инструмент, используемый при обсуждении результатов обучения со школьниками, педагогами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родителями;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как возможность для рефлексии школьниками собственной работы;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для подготовки и обоснования целей будущей работы;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как возможность для учащихся самим определить темы портфолио;</a:t>
            </a:r>
          </a:p>
          <a:p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43</a:t>
            </a:r>
          </a:p>
          <a:p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44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как возможность рефлексии собственных изменений;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как возможность установить связи между предыдущим и новым знанием.</a:t>
            </a:r>
          </a:p>
          <a:p>
            <a:r>
              <a:rPr lang="ru-RU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3) Публичная презентация результатов проектно-исследовательской деятельности подростков.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ходе учебного года каждый учащийся имеет возможность по одному из учебных предметов вы-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полнить творческую, исследовательскую или проектную работу и представить ее результаты в рамках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публичного выступления на уроках - презентации или на ежегодной учебно-практической конференции.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4B58-2A41-4BBA-B47B-EA637451AD4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1202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Определение итоговых оценок:                                                                                                   - предметные четвертные и полугодовые  и годовые оценки определяются по таблицам предметных результатов (среднее арифметическое в баллах), а затем переводятся в отметки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4B58-2A41-4BBA-B47B-EA637451AD4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250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 Итоговая оценка за ступень основной школы определяется на основе                                       - положительных предметных результатов                                                                                    -достижений, накопленных учеником в портфолио                                                                       - итоговой диагностики предметных и метапредметных результатов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4B58-2A41-4BBA-B47B-EA637451AD4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210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 Итоговая оценка за ступень основной школы определяется на основе                                       - положительных предметных результатов                                                                                    -достижений, накопленных учеником в портфолио                                                                       - итоговой диагностики предметных и метапредметных результатов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4B58-2A41-4BBA-B47B-EA637451AD4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718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Основным инструментом оценки учебной программы является </a:t>
            </a:r>
            <a:r>
              <a:rPr lang="ru-RU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экспертиза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соответствие всем тем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требованиям, которым должны отвечать учебные программы. Помимо экспертизы важным элементом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оценки программы является </a:t>
            </a:r>
            <a:r>
              <a:rPr lang="ru-RU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наблюдение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экспертная оценка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хода образовательного процесса.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Инструментарий для </a:t>
            </a:r>
            <a:r>
              <a:rPr lang="ru-RU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оценки рабочих учебных предметных программ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должен отвечать следующим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требованиям: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выявлять деятельностный характер содержания учебной дисциплины;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определять возможности достижения запланированных образовательных результатов данной про-</a:t>
            </a:r>
          </a:p>
          <a:p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граммой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устанавливать соотношение разных форм учебной деятельности в предмете;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определять возможности самостоятельности, инициативности и ответственности учащихся в рамках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данной программы.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Основным инструментом оценки информационно-образовательной среды является организация мониторинга. Экспертиза рабочей учебно предметной программы учителя как основного документа, с помощью которого учитель строит свою работу с детьми и ее выполнение, оценка дидактического и материально-технического оснащения образовательного процесса; Оценка самообразования и повышение квалификации учителя.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4B58-2A41-4BBA-B47B-EA637451AD4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423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35458-FE45-4657-8321-6E295CA2C28E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1D9E-B309-4387-8CDF-A11C85484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862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35458-FE45-4657-8321-6E295CA2C28E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1D9E-B309-4387-8CDF-A11C85484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021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35458-FE45-4657-8321-6E295CA2C28E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1D9E-B309-4387-8CDF-A11C85484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803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35458-FE45-4657-8321-6E295CA2C28E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1D9E-B309-4387-8CDF-A11C85484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441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35458-FE45-4657-8321-6E295CA2C28E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1D9E-B309-4387-8CDF-A11C85484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077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35458-FE45-4657-8321-6E295CA2C28E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1D9E-B309-4387-8CDF-A11C85484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170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35458-FE45-4657-8321-6E295CA2C28E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1D9E-B309-4387-8CDF-A11C85484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900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35458-FE45-4657-8321-6E295CA2C28E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1D9E-B309-4387-8CDF-A11C85484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70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35458-FE45-4657-8321-6E295CA2C28E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1D9E-B309-4387-8CDF-A11C85484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304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35458-FE45-4657-8321-6E295CA2C28E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1D9E-B309-4387-8CDF-A11C85484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38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35458-FE45-4657-8321-6E295CA2C28E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1D9E-B309-4387-8CDF-A11C85484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34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35458-FE45-4657-8321-6E295CA2C28E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01D9E-B309-4387-8CDF-A11C85484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74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Система оценивания результатов достижений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5229200"/>
            <a:ext cx="3168352" cy="1296144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Терентьева Е.Ю. , заместитель директора по УВР МОУ гимназии №1 г. Ярославля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128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0727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Процедуры оценки </a:t>
            </a:r>
            <a:r>
              <a:rPr lang="ru-RU" b="1" i="1" dirty="0" smtClean="0"/>
              <a:t>предметных </a:t>
            </a:r>
            <a:r>
              <a:rPr lang="ru-RU" b="1" i="1" dirty="0"/>
              <a:t>результатов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r>
              <a:rPr lang="ru-RU" b="1" dirty="0">
                <a:latin typeface="Arial" charset="0"/>
              </a:rPr>
              <a:t> </a:t>
            </a:r>
            <a:r>
              <a:rPr lang="ru-RU" dirty="0">
                <a:latin typeface="Arial" charset="0"/>
              </a:rPr>
              <a:t>а) внутренняя накопленная оценка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dirty="0">
                <a:latin typeface="Arial" charset="0"/>
              </a:rPr>
              <a:t>  б) итоговая оценка (внутренняя или внешняя)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8241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792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Новые инструменты оценки</a:t>
            </a:r>
          </a:p>
        </p:txBody>
      </p:sp>
      <p:sp>
        <p:nvSpPr>
          <p:cNvPr id="563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Стартовая диагностика</a:t>
            </a:r>
            <a:endParaRPr lang="ru-RU" dirty="0" smtClean="0"/>
          </a:p>
          <a:p>
            <a:pPr eaLnBrk="1" hangingPunct="1"/>
            <a:r>
              <a:rPr lang="ru-RU" dirty="0" smtClean="0"/>
              <a:t>Формирующее оценивание</a:t>
            </a:r>
          </a:p>
          <a:p>
            <a:r>
              <a:rPr lang="ru-RU" dirty="0" err="1" smtClean="0"/>
              <a:t>Суммативное</a:t>
            </a:r>
            <a:r>
              <a:rPr lang="ru-RU" dirty="0" smtClean="0"/>
              <a:t> </a:t>
            </a:r>
            <a:r>
              <a:rPr lang="ru-RU" dirty="0"/>
              <a:t>(итоговое) оценивание</a:t>
            </a:r>
          </a:p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07305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/>
              <a:t>Критерии оценивания по признакам трёх уровней </a:t>
            </a:r>
            <a:r>
              <a:rPr lang="ru-RU" sz="3600" b="1" i="1" dirty="0" smtClean="0"/>
              <a:t>успешности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945939"/>
              </p:ext>
            </p:extLst>
          </p:nvPr>
        </p:nvGraphicFramePr>
        <p:xfrm>
          <a:off x="683568" y="1772816"/>
          <a:ext cx="7920880" cy="465243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46810"/>
                <a:gridCol w="4367025"/>
                <a:gridCol w="1807045"/>
              </a:tblGrid>
              <a:tr h="307235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Уровень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Критерий оценивания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</a:rPr>
                        <a:t>Кол-во баллов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14468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Базовый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выполнение типового задания без ошибок</a:t>
                      </a:r>
                    </a:p>
                    <a:p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</a:rPr>
                        <a:t>1б (с недочетом)</a:t>
                      </a:r>
                    </a:p>
                    <a:p>
                      <a:r>
                        <a:rPr lang="ru-RU" sz="1600">
                          <a:effectLst/>
                        </a:rPr>
                        <a:t>2б (без ошибок)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536170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</a:rPr>
                        <a:t>Повышенный (программный)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– выполнение нестандартного задания, где потребовалось действие в новой, непривычной  ситуации;                                                   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 - выполнение нестандартного задания, где использованы новые, усваиваемые в данный момент знания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3б (с недочетом)     4б (без ошибок)</a:t>
                      </a:r>
                    </a:p>
                    <a:p>
                      <a:r>
                        <a:rPr lang="ru-RU" sz="1600" dirty="0">
                          <a:effectLst/>
                        </a:rPr>
                        <a:t>5б  (с недочетом)                            6б (без ошибок)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150639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</a:rPr>
                        <a:t>Максимальный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</a:rPr>
                        <a:t>- выполнение не изучавшейся в классе «сверхзадачи», для которой потребовались самостоятельно добытые, не изучавшиеся знания </a:t>
                      </a:r>
                    </a:p>
                    <a:p>
                      <a:r>
                        <a:rPr lang="ru-RU" sz="1600">
                          <a:effectLst/>
                        </a:rPr>
                        <a:t>-решение не изучавшейся в классе «сверхзадачи», для которой потребовались новые, самостоятельно усвоенные умения и действия, требуемые на следующих ступенях образования. 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7б(с недочетом)</a:t>
                      </a:r>
                    </a:p>
                    <a:p>
                      <a:r>
                        <a:rPr lang="ru-RU" sz="1600" dirty="0">
                          <a:effectLst/>
                        </a:rPr>
                        <a:t>8б(без ошибок)</a:t>
                      </a:r>
                    </a:p>
                    <a:p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r>
                        <a:rPr lang="ru-RU" sz="1600" dirty="0">
                          <a:effectLst/>
                        </a:rPr>
                        <a:t>9б (с недочетом)     10б (без ошибок)</a:t>
                      </a:r>
                    </a:p>
                    <a:p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0714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Определение итоговых оценок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8074776"/>
              </p:ext>
            </p:extLst>
          </p:nvPr>
        </p:nvGraphicFramePr>
        <p:xfrm>
          <a:off x="539553" y="1988840"/>
          <a:ext cx="7920880" cy="396043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4176"/>
                <a:gridCol w="1584176"/>
                <a:gridCol w="1584176"/>
                <a:gridCol w="1584176"/>
                <a:gridCol w="1584176"/>
              </a:tblGrid>
              <a:tr h="44004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Баллы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9-10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7-8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4-6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1-3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8009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Отметка предметная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«5»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«4»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«3»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«2»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32014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Оценка метапредметного результата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отлично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хорошо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удовлетворительно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неудовлетворительно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320146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Оценка  личностного результата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превосходно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хорошо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слабо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плохо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9540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4000" i="1" dirty="0"/>
              <a:t>Оценка метапредметного результата</a:t>
            </a:r>
            <a:r>
              <a:rPr lang="ru-RU" dirty="0">
                <a:latin typeface="Times New Roman"/>
                <a:ea typeface="Times New Roman"/>
              </a:rPr>
              <a:t/>
            </a:r>
            <a:br>
              <a:rPr lang="ru-RU" dirty="0">
                <a:latin typeface="Times New Roman"/>
                <a:ea typeface="Times New Roman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331072"/>
              </p:ext>
            </p:extLst>
          </p:nvPr>
        </p:nvGraphicFramePr>
        <p:xfrm>
          <a:off x="611558" y="1500982"/>
          <a:ext cx="7920885" cy="50448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12981"/>
                <a:gridCol w="1555373"/>
                <a:gridCol w="1584177"/>
                <a:gridCol w="1584177"/>
                <a:gridCol w="1584177"/>
              </a:tblGrid>
              <a:tr h="161470">
                <a:tc rowSpan="2"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Метапредметные результаты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000">
                          <a:effectLst/>
                        </a:rPr>
                        <a:t>Уровни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614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</a:rPr>
                        <a:t>1 уровень (отлично)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</a:rPr>
                        <a:t>2 уровень (хорошо)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effectLst/>
                        </a:rPr>
                        <a:t>3 уровень (удовлетворительно)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4  Уровень (не</a:t>
                      </a:r>
                      <a:r>
                        <a:rPr lang="ru-RU" sz="1050" dirty="0" smtClean="0">
                          <a:effectLst/>
                        </a:rPr>
                        <a:t>удовлетворительно)</a:t>
                      </a:r>
                      <a:endParaRPr lang="ru-RU" sz="1050" dirty="0"/>
                    </a:p>
                  </a:txBody>
                  <a:tcPr marL="0" marR="0" marT="0" marB="0" anchor="ctr"/>
                </a:tc>
              </a:tr>
              <a:tr h="96882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Регулятивные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Приобретения  навыка саморегуляции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Умение контролировать и оценивать свои действия, вносить коррективы в их выполнение на основании оценки и учета характера ошибок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Умение планировать собственную деятельность в соответствии с поставленной задачей и условиями ее реализации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effectLst/>
                        </a:rPr>
                        <a:t>Умение планировать собственную деятельность в соответствии с поставленной задачей с помощью учителя</a:t>
                      </a:r>
                      <a:endParaRPr lang="ru-RU" sz="1050" dirty="0"/>
                    </a:p>
                  </a:txBody>
                  <a:tcPr marL="0" marR="0" marT="0" marB="0" anchor="ctr"/>
                </a:tc>
              </a:tr>
              <a:tr h="1598443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Познавательные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Проявлять инициативу и самостоятельность в обучении</a:t>
                      </a:r>
                    </a:p>
                    <a:p>
                      <a:r>
                        <a:rPr lang="ru-RU" sz="1000" dirty="0">
                          <a:effectLst/>
                        </a:rPr>
                        <a:t>Умение использовать знаково-символические средства для создания моделей изучаемых объектов и процессов, схем решения учебно-познавательных и практических задач.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Самостоятельно преобразовывать практическую задачу в познавательную; умение осуществлять информационный поиск , сбор и  выделение существенной информации из различных информационных источников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Способность обучающегося принимать и сохранять учебную цель и задачи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</a:rPr>
                        <a:t>Способность обучающегося понимать учебную цель и задачи</a:t>
                      </a:r>
                      <a:endParaRPr lang="ru-RU" sz="105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 marL="0" marR="0" marT="0" marB="0" anchor="ctr"/>
                </a:tc>
              </a:tr>
              <a:tr h="191813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Коммуникативные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Умение интегрироваться в группу сверстников и строить продуктивное взаимодействие и сотрудничество со </a:t>
                      </a:r>
                      <a:r>
                        <a:rPr lang="ru-RU" sz="1000" dirty="0" smtClean="0">
                          <a:effectLst/>
                        </a:rPr>
                        <a:t>сверстниками и </a:t>
                      </a:r>
                      <a:r>
                        <a:rPr lang="ru-RU" sz="1000" dirty="0">
                          <a:effectLst/>
                        </a:rPr>
                        <a:t>взрослыми;</a:t>
                      </a:r>
                    </a:p>
                    <a:p>
                      <a:r>
                        <a:rPr lang="ru-RU" sz="1000" dirty="0">
                          <a:effectLst/>
                        </a:rPr>
                        <a:t>владение монологической и диалогической формами речи;</a:t>
                      </a:r>
                    </a:p>
                    <a:p>
                      <a:r>
                        <a:rPr lang="ru-RU" sz="1000" dirty="0">
                          <a:effectLst/>
                        </a:rPr>
                        <a:t>Умение выразить и отстоять свою точку зрения, принять другую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Умение слушать и вступать в диалог;</a:t>
                      </a:r>
                    </a:p>
                    <a:p>
                      <a:r>
                        <a:rPr lang="ru-RU" sz="1000" dirty="0">
                          <a:effectLst/>
                        </a:rPr>
                        <a:t>участвовать в коллективном обсуждении проблемы.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Умение сотрудничать с педагогом и сверстниками при решении  учебных проблем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</a:rPr>
                        <a:t>Неумение сотрудничать со сверстниками при решении  учебных проблем</a:t>
                      </a:r>
                      <a:endParaRPr lang="ru-RU" sz="105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546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Общая оценка результатов достижений по предметам и УУД</a:t>
            </a:r>
            <a:endParaRPr lang="ru-RU" sz="2400" b="1" i="1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1733550"/>
          <a:ext cx="7921625" cy="47736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19517"/>
                <a:gridCol w="2819517"/>
                <a:gridCol w="2282591"/>
              </a:tblGrid>
              <a:tr h="70528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Вывод-оценка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(о возможности продолжения образования на следующей ступени)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Показатели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(процентные показатели установлены авторами примерной ООП)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13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Комплексная оценка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(данные «Портфеля достижений»)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Итоговые работы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(русский язык, математика и межпредметная работа)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</a:tr>
              <a:tr h="1156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1. Не овладел опорной системой знаний и необходимыми учебными действиями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Не зафиксировано достижение планируемых результатов по </a:t>
                      </a:r>
                      <a:r>
                        <a:rPr lang="ru-RU" sz="1100" u="sng" dirty="0">
                          <a:effectLst/>
                        </a:rPr>
                        <a:t>всем</a:t>
                      </a:r>
                      <a:r>
                        <a:rPr lang="ru-RU" sz="1100" dirty="0">
                          <a:effectLst/>
                        </a:rPr>
                        <a:t> разделам образовательной программы (предметные, </a:t>
                      </a:r>
                      <a:r>
                        <a:rPr lang="ru-RU" sz="1100" dirty="0" err="1">
                          <a:effectLst/>
                        </a:rPr>
                        <a:t>метапредметные</a:t>
                      </a:r>
                      <a:r>
                        <a:rPr lang="ru-RU" sz="1100" dirty="0">
                          <a:effectLst/>
                        </a:rPr>
                        <a:t>, личностные результаты)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Правильно выполнено менее 50% заданий необходимого (базового) уровня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</a:tr>
              <a:tr h="963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2.Овладел опорной системой знаний и необходимыми учебными действиями, способен использовать их для решения простых стандартных задач.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Достижение планируемых результатов по всем основным разделам образовательной программы как минимум с оценкой «зачтено»/«нормально».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Правильно не менее 50% заданий необходимого (базового) уровня.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</a:tr>
              <a:tr h="1156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3. Овладел опорной системой знаний на уровне осознанного применения учебных действий, в том числе при решении нестандартных задач.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Достижение планируемых результатов НЕ менее чем по половине разделов образовательной программы с оценкой «хорошо» или «отлично»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Правильно не менее 65% заданий необходимого (базового) уровня и не менее 50% от максимального балла за выполнение заданий повышенного уровня.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68" marR="4606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9526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9362304"/>
              </p:ext>
            </p:extLst>
          </p:nvPr>
        </p:nvGraphicFramePr>
        <p:xfrm>
          <a:off x="1512259" y="1577182"/>
          <a:ext cx="6588133" cy="49481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76048"/>
                <a:gridCol w="2376048"/>
                <a:gridCol w="1836037"/>
              </a:tblGrid>
              <a:tr h="329877">
                <a:tc rowSpan="2"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Вывод-оценка</a:t>
                      </a:r>
                      <a:br>
                        <a:rPr lang="ru-RU" sz="1000">
                          <a:effectLst/>
                        </a:rPr>
                      </a:br>
                      <a:r>
                        <a:rPr lang="ru-RU" sz="1000">
                          <a:effectLst/>
                        </a:rPr>
                        <a:t>(о возможности продолжения образования на следующей ступени)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Показатели</a:t>
                      </a:r>
                      <a:br>
                        <a:rPr lang="ru-RU" sz="1000">
                          <a:effectLst/>
                        </a:rPr>
                      </a:br>
                      <a:r>
                        <a:rPr lang="ru-RU" sz="1000">
                          <a:effectLst/>
                        </a:rPr>
                        <a:t>(процентные показатели установлены авторами примерной ООП)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8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Комплексная оценка</a:t>
                      </a:r>
                      <a:br>
                        <a:rPr lang="ru-RU" sz="1000">
                          <a:effectLst/>
                        </a:rPr>
                      </a:br>
                      <a:r>
                        <a:rPr lang="ru-RU" sz="1000">
                          <a:effectLst/>
                        </a:rPr>
                        <a:t>(данные Портфолио)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Итоговые работы</a:t>
                      </a:r>
                      <a:br>
                        <a:rPr lang="ru-RU" sz="1000">
                          <a:effectLst/>
                        </a:rPr>
                      </a:br>
                      <a:r>
                        <a:rPr lang="ru-RU" sz="1000">
                          <a:effectLst/>
                        </a:rPr>
                        <a:t>(русский язык, математика и межпредметная работа)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989632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1. Не овладел опорной системой знаний и необходимыми учебными действиями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Не зафиксировано достижение планируемых результатов по </a:t>
                      </a:r>
                      <a:r>
                        <a:rPr lang="ru-RU" sz="1000" u="sng">
                          <a:effectLst/>
                        </a:rPr>
                        <a:t>всем</a:t>
                      </a:r>
                      <a:r>
                        <a:rPr lang="ru-RU" sz="1000">
                          <a:effectLst/>
                        </a:rPr>
                        <a:t> разделам </a:t>
                      </a:r>
                      <a:r>
                        <a:rPr lang="ru-RU" sz="1000" u="sng">
                          <a:effectLst/>
                        </a:rPr>
                        <a:t>образовательной </a:t>
                      </a:r>
                      <a:r>
                        <a:rPr lang="ru-RU" sz="1000">
                          <a:effectLst/>
                        </a:rPr>
                        <a:t>программы (предметные, метапредметные, личностные результаты)                оценка ( неудовлетворительно)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Правильно выполнено менее 50% заданий </a:t>
                      </a:r>
                      <a:r>
                        <a:rPr lang="ru-RU" sz="1000" u="sng">
                          <a:effectLst/>
                        </a:rPr>
                        <a:t>необходимого</a:t>
                      </a:r>
                      <a:r>
                        <a:rPr lang="ru-RU" sz="1000">
                          <a:effectLst/>
                        </a:rPr>
                        <a:t> (базового) уровня                   Отметка « 2» 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824694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2.Овладел опорной системой знаний и необходимыми учебными действиями, способен использовать их для решения простых </a:t>
                      </a:r>
                      <a:r>
                        <a:rPr lang="ru-RU" sz="1000" u="sng">
                          <a:effectLst/>
                        </a:rPr>
                        <a:t>стандартных</a:t>
                      </a:r>
                      <a:r>
                        <a:rPr lang="ru-RU" sz="1000">
                          <a:effectLst/>
                        </a:rPr>
                        <a:t> задач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Достижение планируемых результатов по всем основным разделам </a:t>
                      </a:r>
                      <a:r>
                        <a:rPr lang="ru-RU" sz="1000" u="sng">
                          <a:effectLst/>
                        </a:rPr>
                        <a:t>образовательной </a:t>
                      </a:r>
                      <a:r>
                        <a:rPr lang="ru-RU" sz="1000">
                          <a:effectLst/>
                        </a:rPr>
                        <a:t>программы как минимум с оценкой                        ( удовлетворительно)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Правильно НЕ менее 50% заданий </a:t>
                      </a:r>
                      <a:r>
                        <a:rPr lang="ru-RU" sz="1000" u="sng">
                          <a:effectLst/>
                        </a:rPr>
                        <a:t>необходимого </a:t>
                      </a:r>
                      <a:r>
                        <a:rPr lang="ru-RU" sz="1000">
                          <a:effectLst/>
                        </a:rPr>
                        <a:t>(базового) уровня                 Отметка « 3» 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154571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3. Овладел опорной системой знаний на уровне осознанного применения учебных действий, </a:t>
                      </a:r>
                      <a:r>
                        <a:rPr lang="ru-RU" sz="1000" u="sng">
                          <a:effectLst/>
                        </a:rPr>
                        <a:t>в том числе при решении нестандартных задач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Достижение планируемых результатов НЕ менее чем по половине разделов </a:t>
                      </a:r>
                      <a:r>
                        <a:rPr lang="ru-RU" sz="1000" u="sng">
                          <a:effectLst/>
                        </a:rPr>
                        <a:t>образовательной </a:t>
                      </a:r>
                      <a:r>
                        <a:rPr lang="ru-RU" sz="1000">
                          <a:effectLst/>
                        </a:rPr>
                        <a:t>программы  с оценкой ( хорошо)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Правильно не менее 65% заданий </a:t>
                      </a:r>
                      <a:r>
                        <a:rPr lang="ru-RU" sz="1000" u="sng">
                          <a:effectLst/>
                        </a:rPr>
                        <a:t>необходимого </a:t>
                      </a:r>
                      <a:r>
                        <a:rPr lang="ru-RU" sz="1000">
                          <a:effectLst/>
                        </a:rPr>
                        <a:t>(базового) уровня и не менее 40% от максимального балла за выполнение заданий повышенного уровня Отметка «4» 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154571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Овладел опорной системой знаний на уровне осознанного применения учебных действий, </a:t>
                      </a:r>
                      <a:r>
                        <a:rPr lang="ru-RU" sz="1000" u="sng">
                          <a:effectLst/>
                        </a:rPr>
                        <a:t>в том числе при решении нестандартных задач в нестандартной ситуации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Достижение планируемых результатов НЕ менее чем по  80% разделов </a:t>
                      </a:r>
                      <a:r>
                        <a:rPr lang="ru-RU" sz="1000" u="sng">
                          <a:effectLst/>
                        </a:rPr>
                        <a:t>образовательной </a:t>
                      </a:r>
                      <a:r>
                        <a:rPr lang="ru-RU" sz="1000">
                          <a:effectLst/>
                        </a:rPr>
                        <a:t>программы  с оценкой ( отлично)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Правильно не менее 80% заданий </a:t>
                      </a:r>
                      <a:r>
                        <a:rPr lang="ru-RU" sz="1000" u="sng" dirty="0">
                          <a:effectLst/>
                        </a:rPr>
                        <a:t>необходимого </a:t>
                      </a:r>
                      <a:r>
                        <a:rPr lang="ru-RU" sz="1000" dirty="0">
                          <a:effectLst/>
                        </a:rPr>
                        <a:t>(базового) уровня и не менее 60% от максимального балла за выполнение заданий повышенного уровня      Отметка «5»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07081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sz="4000" b="1" i="1" dirty="0"/>
              <a:t>Оценка условий реализации основных образовательных программ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Оценка </a:t>
            </a:r>
            <a:r>
              <a:rPr lang="ru-RU" dirty="0"/>
              <a:t>рабочих программ учебных предметов</a:t>
            </a:r>
          </a:p>
          <a:p>
            <a:r>
              <a:rPr lang="ru-RU" b="1" dirty="0" smtClean="0"/>
              <a:t> </a:t>
            </a:r>
            <a:r>
              <a:rPr lang="ru-RU" dirty="0"/>
              <a:t>Оценка использования информационно-образовательной среды образовательного</a:t>
            </a:r>
          </a:p>
          <a:p>
            <a:pPr marL="0" indent="0">
              <a:buNone/>
            </a:pPr>
            <a:r>
              <a:rPr lang="ru-RU" dirty="0" smtClean="0"/>
              <a:t>    учреждения </a:t>
            </a:r>
            <a:r>
              <a:rPr lang="ru-RU" dirty="0"/>
              <a:t>для реализации ООП</a:t>
            </a:r>
          </a:p>
        </p:txBody>
      </p:sp>
    </p:spTree>
    <p:extLst>
      <p:ext uri="{BB962C8B-B14F-4D97-AF65-F5344CB8AC3E}">
        <p14:creationId xmlns:p14="http://schemas.microsoft.com/office/powerpoint/2010/main" val="4209938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элементы системы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+mj-lt"/>
              </a:rPr>
              <a:t>Объект </a:t>
            </a:r>
            <a:r>
              <a:rPr lang="ru-RU" b="1" dirty="0">
                <a:latin typeface="+mj-lt"/>
              </a:rPr>
              <a:t>оценки </a:t>
            </a:r>
            <a:endParaRPr lang="ru-RU" b="1" dirty="0" smtClean="0">
              <a:latin typeface="+mj-lt"/>
            </a:endParaRPr>
          </a:p>
          <a:p>
            <a:r>
              <a:rPr lang="ru-RU" b="1" dirty="0" smtClean="0">
                <a:latin typeface="+mj-lt"/>
              </a:rPr>
              <a:t>Содержание оценивания</a:t>
            </a:r>
          </a:p>
          <a:p>
            <a:r>
              <a:rPr lang="ru-RU" b="1" dirty="0"/>
              <a:t>Процедуры </a:t>
            </a:r>
            <a:r>
              <a:rPr lang="ru-RU" b="1" dirty="0" smtClean="0"/>
              <a:t>оценивания</a:t>
            </a:r>
          </a:p>
          <a:p>
            <a:r>
              <a:rPr lang="ru-RU" b="1" dirty="0" smtClean="0"/>
              <a:t>Инструментарий</a:t>
            </a:r>
            <a:endParaRPr lang="ru-RU" b="1" dirty="0"/>
          </a:p>
          <a:p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152733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1605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Критерии и показатели цены достижения образовательных результатов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23525"/>
              </p:ext>
            </p:extLst>
          </p:nvPr>
        </p:nvGraphicFramePr>
        <p:xfrm>
          <a:off x="251520" y="1340771"/>
          <a:ext cx="8435280" cy="5064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081703"/>
                <a:gridCol w="4354653"/>
                <a:gridCol w="1486756"/>
              </a:tblGrid>
              <a:tr h="669636">
                <a:tc>
                  <a:txBody>
                    <a:bodyPr/>
                    <a:lstStyle/>
                    <a:p>
                      <a:r>
                        <a:rPr lang="ru-RU" sz="1400" b="1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Объект мониторинга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Критерии оценки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Показатели оценки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Индикаторы</a:t>
                      </a:r>
                      <a:endParaRPr lang="ru-RU" sz="1400" dirty="0"/>
                    </a:p>
                  </a:txBody>
                  <a:tcPr/>
                </a:tc>
              </a:tr>
              <a:tr h="770521">
                <a:tc rowSpan="9"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Цена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достижения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образовательных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результатов</a:t>
                      </a:r>
                      <a:endParaRPr lang="ru-RU" sz="14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Нагрузка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учащихся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 проверочных работ и других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видов аттестации в единицу времени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(четверть, полугодие)</a:t>
                      </a:r>
                      <a:endParaRPr lang="ru-RU" sz="14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Анкетирование,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собеседование,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статистические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данные, анализ</a:t>
                      </a:r>
                      <a:endParaRPr lang="ru-RU" sz="1400" dirty="0"/>
                    </a:p>
                  </a:txBody>
                  <a:tcPr/>
                </a:tc>
              </a:tr>
              <a:tr h="3879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Время, затрачиваемое на подготовку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 различным видам аттестации (их трудоемкость)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79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Время, затрачиваемое на выполнение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домашней самостоятельной работы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79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Нагрузка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учителей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Разнообразие видов выполняемой нагрузки в работе с учащимися</a:t>
                      </a:r>
                      <a:endParaRPr lang="ru-RU" sz="14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Анкетирование,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собеседование,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статистические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данные, анализ</a:t>
                      </a:r>
                      <a:endParaRPr lang="ru-RU" sz="1400" dirty="0"/>
                    </a:p>
                  </a:txBody>
                  <a:tcPr/>
                </a:tc>
              </a:tr>
              <a:tr h="3879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Разнообразие видов выполняемой нагрузки в педагогическом коллективе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879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Трудоемкость (время, затрачиваемое на подготовку)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879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Состояние 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здоровья (учащихся, педагогов)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Динамика зрения</a:t>
                      </a:r>
                      <a:endParaRPr lang="ru-RU" sz="14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Статистические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Динамика заболеваний данные, анализ</a:t>
                      </a:r>
                      <a:endParaRPr lang="ru-RU" sz="1400" dirty="0"/>
                    </a:p>
                  </a:txBody>
                  <a:tcPr/>
                </a:tc>
              </a:tr>
              <a:tr h="3879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Динамика заболеваний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879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Динамика травматизма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039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+mj-lt"/>
              </a:rPr>
              <a:t>Объект оценки </a:t>
            </a:r>
            <a:br>
              <a:rPr lang="ru-RU" b="1" dirty="0" smtClean="0">
                <a:latin typeface="+mj-lt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i="1" dirty="0"/>
              <a:t>Л</a:t>
            </a:r>
            <a:r>
              <a:rPr lang="ru-RU" b="1" i="1" dirty="0" smtClean="0"/>
              <a:t>ичностные результаты</a:t>
            </a:r>
            <a:r>
              <a:rPr lang="ru-RU" dirty="0" smtClean="0"/>
              <a:t> ,сформированные </a:t>
            </a:r>
            <a:r>
              <a:rPr lang="ru-RU" dirty="0"/>
              <a:t>у </a:t>
            </a:r>
            <a:r>
              <a:rPr lang="ru-RU" dirty="0" smtClean="0"/>
              <a:t>обучающихся </a:t>
            </a:r>
            <a:r>
              <a:rPr lang="ru-RU" dirty="0"/>
              <a:t>универсальные учебные действия, </a:t>
            </a:r>
            <a:r>
              <a:rPr lang="ru-RU" dirty="0" smtClean="0"/>
              <a:t>включаемые </a:t>
            </a:r>
            <a:r>
              <a:rPr lang="ru-RU" dirty="0"/>
              <a:t>в три основных блока:</a:t>
            </a:r>
          </a:p>
          <a:p>
            <a:pPr lvl="0"/>
            <a:r>
              <a:rPr lang="ru-RU" i="1" dirty="0"/>
              <a:t>самоопределение </a:t>
            </a:r>
            <a:endParaRPr lang="ru-RU" i="1" dirty="0" smtClean="0"/>
          </a:p>
          <a:p>
            <a:pPr lvl="0"/>
            <a:r>
              <a:rPr lang="ru-RU" i="1" dirty="0" err="1" smtClean="0"/>
              <a:t>смыслоообразование</a:t>
            </a:r>
            <a:r>
              <a:rPr lang="ru-RU" i="1" dirty="0" smtClean="0"/>
              <a:t> </a:t>
            </a:r>
          </a:p>
          <a:p>
            <a:pPr lvl="0"/>
            <a:r>
              <a:rPr lang="ru-RU" i="1" dirty="0" smtClean="0"/>
              <a:t>морально-этическая ориентация</a:t>
            </a:r>
          </a:p>
          <a:p>
            <a:pPr marL="0" lvl="0" indent="0">
              <a:buNone/>
            </a:pPr>
            <a:r>
              <a:rPr lang="ru-RU" b="1" i="1" dirty="0" smtClean="0"/>
              <a:t>Метапредметные результаты</a:t>
            </a:r>
            <a:r>
              <a:rPr lang="ru-RU" i="1" dirty="0" smtClean="0"/>
              <a:t>, </a:t>
            </a:r>
            <a:r>
              <a:rPr lang="ru-RU" dirty="0" smtClean="0"/>
              <a:t>включающие регулятивные, коммуникативные, познавательные учебные действия</a:t>
            </a:r>
          </a:p>
          <a:p>
            <a:pPr marL="0" indent="0">
              <a:buNone/>
            </a:pPr>
            <a:r>
              <a:rPr lang="ru-RU" b="1" i="1" dirty="0" smtClean="0"/>
              <a:t>Предметные результаты</a:t>
            </a:r>
            <a:r>
              <a:rPr lang="ru-RU" b="1" dirty="0" smtClean="0"/>
              <a:t>, </a:t>
            </a:r>
            <a:r>
              <a:rPr lang="ru-RU" dirty="0" smtClean="0"/>
              <a:t>показывающие способность обучающихся </a:t>
            </a:r>
            <a:r>
              <a:rPr lang="ru-RU" dirty="0"/>
              <a:t>решать учебно-познавательные и учебно-практические задачи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i="1" dirty="0" smtClean="0"/>
              <a:t>Условия реализации ООП</a:t>
            </a:r>
            <a:endParaRPr lang="ru-RU" b="1" i="1" dirty="0"/>
          </a:p>
          <a:p>
            <a:pPr marL="0" lvl="0" indent="0">
              <a:buNone/>
            </a:pPr>
            <a:endParaRPr lang="ru-RU" dirty="0" smtClean="0"/>
          </a:p>
          <a:p>
            <a:pPr marL="0" lv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899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Содержание оценки личностных результатов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Основное </a:t>
            </a:r>
            <a:r>
              <a:rPr lang="ru-RU" b="1" i="1" dirty="0"/>
              <a:t>содержание оценки личностных результатов</a:t>
            </a:r>
            <a:r>
              <a:rPr lang="ru-RU" b="1" dirty="0"/>
              <a:t> </a:t>
            </a:r>
            <a:r>
              <a:rPr lang="ru-RU" dirty="0"/>
              <a:t>на ступени </a:t>
            </a:r>
            <a:r>
              <a:rPr lang="ru-RU" dirty="0" smtClean="0"/>
              <a:t>общего </a:t>
            </a:r>
            <a:r>
              <a:rPr lang="ru-RU" dirty="0"/>
              <a:t>образования строится вокруг оценки:</a:t>
            </a:r>
          </a:p>
          <a:p>
            <a:pPr lvl="0"/>
            <a:r>
              <a:rPr lang="ru-RU" dirty="0"/>
              <a:t> </a:t>
            </a:r>
            <a:r>
              <a:rPr lang="ru-RU" dirty="0" smtClean="0"/>
              <a:t> </a:t>
            </a:r>
            <a:r>
              <a:rPr lang="ru-RU" dirty="0"/>
              <a:t>сформированности внутренней позиции </a:t>
            </a:r>
            <a:r>
              <a:rPr lang="ru-RU" dirty="0" smtClean="0"/>
              <a:t>обучающегося;</a:t>
            </a:r>
          </a:p>
          <a:p>
            <a:pPr lvl="0"/>
            <a:r>
              <a:rPr lang="ru-RU" dirty="0" smtClean="0"/>
              <a:t>ориентации </a:t>
            </a:r>
            <a:r>
              <a:rPr lang="ru-RU" dirty="0"/>
              <a:t>на содержательные моменты образовательного процесса – уроки, познание нового, овладение умениями и новыми компетенциями, характер учебного сотрудничества с учителем и одноклассниками – и ориентации на образец поведения «хорошего ученика» как пример для подражания;</a:t>
            </a:r>
          </a:p>
          <a:p>
            <a:pPr lvl="0"/>
            <a:r>
              <a:rPr lang="ru-RU" dirty="0" smtClean="0"/>
              <a:t>сформированности </a:t>
            </a:r>
            <a:r>
              <a:rPr lang="ru-RU" dirty="0"/>
              <a:t>основ гражданской идентичности 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сформированности </a:t>
            </a:r>
            <a:r>
              <a:rPr lang="ru-RU" dirty="0"/>
              <a:t>самооценки, </a:t>
            </a:r>
            <a:r>
              <a:rPr lang="ru-RU" dirty="0" smtClean="0"/>
              <a:t>способности </a:t>
            </a:r>
            <a:r>
              <a:rPr lang="ru-RU" dirty="0"/>
              <a:t>адекватно судить о причинах своего успеха/неуспеха в учении; умения видеть свои достоинства и недостатки, уважать себя и верить в успех;</a:t>
            </a:r>
          </a:p>
          <a:p>
            <a:pPr lvl="0"/>
            <a:r>
              <a:rPr lang="ru-RU" dirty="0" smtClean="0"/>
              <a:t>сформированности </a:t>
            </a:r>
            <a:r>
              <a:rPr lang="ru-RU" dirty="0"/>
              <a:t>мотивации учебной </a:t>
            </a:r>
            <a:r>
              <a:rPr lang="ru-RU" dirty="0" smtClean="0"/>
              <a:t>деятельности</a:t>
            </a:r>
            <a:r>
              <a:rPr lang="ru-RU" dirty="0"/>
              <a:t> </a:t>
            </a:r>
            <a:r>
              <a:rPr lang="ru-RU" dirty="0" smtClean="0"/>
              <a:t>и  </a:t>
            </a:r>
            <a:r>
              <a:rPr lang="ru-RU" dirty="0"/>
              <a:t>мотивации достижения результата, стремления к совершенствованию своих способностей;</a:t>
            </a:r>
          </a:p>
          <a:p>
            <a:pPr lvl="0"/>
            <a:r>
              <a:rPr lang="ru-RU" dirty="0" smtClean="0"/>
              <a:t>знания </a:t>
            </a:r>
            <a:r>
              <a:rPr lang="ru-RU" dirty="0"/>
              <a:t>моральных норм и сформированности морально-этических суждений, </a:t>
            </a:r>
            <a:r>
              <a:rPr lang="ru-RU" dirty="0" smtClean="0"/>
              <a:t>способности </a:t>
            </a:r>
            <a:r>
              <a:rPr lang="ru-RU" dirty="0"/>
              <a:t>к оценке своих поступков и действий других людей с точки зрения соблюдения/нарушения моральной нормы.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4668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Содержание оценки </a:t>
            </a:r>
            <a:r>
              <a:rPr lang="ru-RU" b="1" i="1" dirty="0" smtClean="0"/>
              <a:t>метапредметных результатов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/>
              <a:t>Учебная грамотность</a:t>
            </a:r>
            <a:r>
              <a:rPr lang="ru-RU" dirty="0" smtClean="0"/>
              <a:t>, которой </a:t>
            </a:r>
            <a:r>
              <a:rPr lang="ru-RU" dirty="0"/>
              <a:t>обладает человек, способный к постановке и решению задач, новых для него лично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Информационная грамотность</a:t>
            </a:r>
            <a:r>
              <a:rPr lang="ru-RU" dirty="0" smtClean="0"/>
              <a:t>, которая необходима ученику при </a:t>
            </a:r>
            <a:r>
              <a:rPr lang="ru-RU" dirty="0"/>
              <a:t>решении новых </a:t>
            </a:r>
            <a:r>
              <a:rPr lang="ru-RU" dirty="0" smtClean="0"/>
              <a:t>задач и может ему </a:t>
            </a:r>
            <a:r>
              <a:rPr lang="ru-RU" dirty="0"/>
              <a:t>адекватно использовать тексты и современные технологии их хранения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Коммуникативная грамотность </a:t>
            </a:r>
            <a:r>
              <a:rPr lang="ru-RU" dirty="0" smtClean="0"/>
              <a:t>наделяет учащегося способностью </a:t>
            </a:r>
            <a:r>
              <a:rPr lang="ru-RU" dirty="0"/>
              <a:t>ставить и решать определенные типы задач социального, организационного взаимодействия: определять цели взаимодействия, оценивать ситуацию, учитывать намерения и способы взаимодействия партнера (партнеров), выбирать адекватные стратегии коммуникации, оценивать успешность взаимодействия, быть готовым к осмысленному изменению </a:t>
            </a:r>
            <a:r>
              <a:rPr lang="ru-RU" dirty="0" smtClean="0"/>
              <a:t>собственного </a:t>
            </a:r>
            <a:r>
              <a:rPr lang="ru-RU" dirty="0"/>
              <a:t>поведения.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2489170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Содержание оценки </a:t>
            </a:r>
            <a:r>
              <a:rPr lang="ru-RU" b="1" i="1" dirty="0" smtClean="0"/>
              <a:t>предметных </a:t>
            </a:r>
            <a:r>
              <a:rPr lang="ru-RU" b="1" i="1" dirty="0"/>
              <a:t>результатов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hangingPunct="0"/>
            <a:r>
              <a:rPr lang="ru-RU" dirty="0">
                <a:latin typeface="Arial" pitchFamily="34" charset="0"/>
              </a:rPr>
              <a:t>Основы </a:t>
            </a:r>
            <a:r>
              <a:rPr lang="ru-RU" dirty="0" smtClean="0">
                <a:latin typeface="Arial" pitchFamily="34" charset="0"/>
              </a:rPr>
              <a:t>системы научных знаний</a:t>
            </a:r>
          </a:p>
          <a:p>
            <a:r>
              <a:rPr lang="ru-RU" dirty="0">
                <a:latin typeface="Arial" pitchFamily="34" charset="0"/>
              </a:rPr>
              <a:t>Опыт «предметной» </a:t>
            </a:r>
            <a:r>
              <a:rPr lang="ru-RU" dirty="0" smtClean="0">
                <a:latin typeface="Arial" pitchFamily="34" charset="0"/>
              </a:rPr>
              <a:t>деятельности </a:t>
            </a:r>
            <a:r>
              <a:rPr lang="ru-RU" dirty="0">
                <a:latin typeface="Arial" pitchFamily="34" charset="0"/>
              </a:rPr>
              <a:t>по </a:t>
            </a:r>
          </a:p>
          <a:p>
            <a:pPr marL="0" indent="0">
              <a:buNone/>
            </a:pPr>
            <a:r>
              <a:rPr lang="ru-RU" dirty="0" smtClean="0">
                <a:latin typeface="Arial" pitchFamily="34" charset="0"/>
              </a:rPr>
              <a:t>    получению, преобразованию и  применению нового знания</a:t>
            </a:r>
          </a:p>
          <a:p>
            <a:r>
              <a:rPr lang="ru-RU" dirty="0">
                <a:latin typeface="Arial" pitchFamily="34" charset="0"/>
              </a:rPr>
              <a:t>Предметные и метапредметные </a:t>
            </a:r>
            <a:r>
              <a:rPr lang="ru-RU" dirty="0" smtClean="0">
                <a:latin typeface="Arial" pitchFamily="34" charset="0"/>
              </a:rPr>
              <a:t>действия </a:t>
            </a:r>
            <a:r>
              <a:rPr lang="ru-RU" dirty="0">
                <a:latin typeface="Arial" pitchFamily="34" charset="0"/>
              </a:rPr>
              <a:t>с учебным материалом</a:t>
            </a:r>
            <a:r>
              <a:rPr lang="ru-RU" dirty="0">
                <a:solidFill>
                  <a:schemeClr val="bg2"/>
                </a:solidFill>
                <a:latin typeface="Arial" pitchFamily="34" charset="0"/>
              </a:rPr>
              <a:t> </a:t>
            </a:r>
          </a:p>
          <a:p>
            <a:endParaRPr lang="ru-RU" dirty="0">
              <a:latin typeface="Arial" pitchFamily="34" charset="0"/>
            </a:endParaRPr>
          </a:p>
          <a:p>
            <a:pPr marL="0" indent="0" algn="ctr" eaLnBrk="0" hangingPunct="0">
              <a:buNone/>
            </a:pPr>
            <a:endParaRPr lang="ru-RU" dirty="0">
              <a:latin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685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/>
              <a:t>Процедуры </a:t>
            </a:r>
            <a:r>
              <a:rPr lang="ru-RU" sz="4000" b="1" i="1" dirty="0" smtClean="0"/>
              <a:t>оценки личностных результатов</a:t>
            </a:r>
            <a:r>
              <a:rPr lang="ru-RU" b="1" i="1" dirty="0"/>
              <a:t/>
            </a:r>
            <a:br>
              <a:rPr lang="ru-RU" b="1" i="1" dirty="0"/>
            </a:b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Arial" pitchFamily="34" charset="0"/>
              </a:rPr>
              <a:t>внешние мониторинговые исследования с использованием неперсонифицированных потоков информации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617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/>
              <a:t>Виды мониторинговых исследований личностных результатов</a:t>
            </a:r>
            <a:endParaRPr lang="ru-RU" sz="36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0451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b="1" i="1" dirty="0" smtClean="0"/>
              <a:t>Процедуры оценки </a:t>
            </a:r>
            <a:r>
              <a:rPr lang="ru-RU" sz="3600" b="1" i="1" dirty="0" err="1" smtClean="0"/>
              <a:t>метапредметных</a:t>
            </a:r>
            <a:r>
              <a:rPr lang="ru-RU" sz="3600" b="1" i="1" dirty="0" smtClean="0"/>
              <a:t> результатов</a:t>
            </a:r>
            <a:endParaRPr lang="ru-RU" b="1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4714760"/>
              </p:ext>
            </p:extLst>
          </p:nvPr>
        </p:nvGraphicFramePr>
        <p:xfrm>
          <a:off x="251520" y="1484784"/>
          <a:ext cx="8568952" cy="4824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959335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2593</Words>
  <Application>Microsoft Office PowerPoint</Application>
  <PresentationFormat>Экран (4:3)</PresentationFormat>
  <Paragraphs>304</Paragraphs>
  <Slides>21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Система оценивания результатов достижений</vt:lpstr>
      <vt:lpstr>Основные элементы системы оценивания</vt:lpstr>
      <vt:lpstr>Объект оценки  </vt:lpstr>
      <vt:lpstr>Содержание оценки личностных результатов</vt:lpstr>
      <vt:lpstr>Содержание оценки метапредметных результатов</vt:lpstr>
      <vt:lpstr>Содержание оценки предметных результатов</vt:lpstr>
      <vt:lpstr>Процедуры оценки личностных результатов </vt:lpstr>
      <vt:lpstr>Виды мониторинговых исследований личностных результатов</vt:lpstr>
      <vt:lpstr>Процедуры оценки метапредметных результатов</vt:lpstr>
      <vt:lpstr>Задачи</vt:lpstr>
      <vt:lpstr>Процедуры оценки предметных результатов</vt:lpstr>
      <vt:lpstr>Презентация PowerPoint</vt:lpstr>
      <vt:lpstr>Новые инструменты оценки</vt:lpstr>
      <vt:lpstr>Критерии оценивания по признакам трёх уровней успешности</vt:lpstr>
      <vt:lpstr> Определение итоговых оценок</vt:lpstr>
      <vt:lpstr>Оценка метапредметного результата </vt:lpstr>
      <vt:lpstr>Общая оценка результатов достижений по предметам и УУД</vt:lpstr>
      <vt:lpstr>Презентация PowerPoint</vt:lpstr>
      <vt:lpstr>Оценка условий реализации основных образовательных программ </vt:lpstr>
      <vt:lpstr>Презентация PowerPoint</vt:lpstr>
      <vt:lpstr>Критерии и показатели цены достижения образовательных результатов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оценивания результатов достижений</dc:title>
  <dc:creator>Feru</dc:creator>
  <cp:lastModifiedBy>учитель</cp:lastModifiedBy>
  <cp:revision>22</cp:revision>
  <dcterms:created xsi:type="dcterms:W3CDTF">2014-04-04T09:22:54Z</dcterms:created>
  <dcterms:modified xsi:type="dcterms:W3CDTF">2014-04-12T05:13:09Z</dcterms:modified>
</cp:coreProperties>
</file>