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628BA-AAAF-43EE-A7BD-673E02E48057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025EC-1FF4-4FBC-9C2E-81CF0BF5DE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682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Для отслеживания и оценивания предметных знаний, способов деятельности можно использовать листы индивидуальных достижений. Такие листы разрабатываются внутри школы, утверждаются на педагогическом совете или берутся готовыми. Например, в образовательной системе «Школа 2100» разработаны оценочные листы по всем классам на все предметы (см.: Образовательные технологии: сборник материалов. М.: </a:t>
            </a:r>
            <a:r>
              <a:rPr lang="ru-RU" dirty="0" err="1" smtClean="0"/>
              <a:t>Баласс</a:t>
            </a:r>
            <a:r>
              <a:rPr lang="ru-RU" dirty="0" smtClean="0"/>
              <a:t>, 2008).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439D-2A0B-4CC1-BB56-26AB2E56840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Система оценки достижения планируемых результатов обучения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sz="1600" dirty="0" smtClean="0"/>
              <a:t>Сидорова Н.В.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0" y="214289"/>
          <a:ext cx="8001060" cy="664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0265"/>
                <a:gridCol w="2000265"/>
                <a:gridCol w="2000265"/>
                <a:gridCol w="2000265"/>
              </a:tblGrid>
              <a:tr h="491522">
                <a:tc gridSpan="4"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Текущий контроль</a:t>
                      </a:r>
                      <a:endParaRPr lang="ru-RU" sz="2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71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Поурочный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Тематический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 итогам четверти</a:t>
                      </a:r>
                    </a:p>
                  </a:txBody>
                  <a:tcPr/>
                </a:tc>
              </a:tr>
              <a:tr h="13878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Отслеживание </a:t>
                      </a:r>
                      <a:r>
                        <a:rPr lang="ru-RU" baseline="0" dirty="0" smtClean="0"/>
                        <a:t>динамики индивидуальных образовательных  достижений в соответствии с планируемыми результатами освоения ООП</a:t>
                      </a:r>
                    </a:p>
                    <a:p>
                      <a:r>
                        <a:rPr lang="ru-RU" baseline="0" dirty="0" smtClean="0"/>
                        <a:t>Определение направлений индивидуальной работы с учащимися</a:t>
                      </a:r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(</a:t>
                      </a:r>
                      <a:r>
                        <a:rPr lang="ru-RU" baseline="0" dirty="0" smtClean="0"/>
                        <a:t>средство корректировки</a:t>
                      </a:r>
                      <a:r>
                        <a:rPr lang="en-US" baseline="0" dirty="0" smtClean="0"/>
                        <a:t>)</a:t>
                      </a:r>
                      <a:endParaRPr lang="ru-RU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5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Периодичность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Ежедневно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 завершению</a:t>
                      </a:r>
                      <a:r>
                        <a:rPr lang="ru-RU" baseline="0" dirty="0" smtClean="0"/>
                        <a:t>  изучения темы или нескольких тем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7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проведения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Устный опрос</a:t>
                      </a:r>
                    </a:p>
                    <a:p>
                      <a:r>
                        <a:rPr lang="ru-RU" dirty="0" smtClean="0"/>
                        <a:t>Письменный опрос</a:t>
                      </a:r>
                    </a:p>
                    <a:p>
                      <a:r>
                        <a:rPr lang="ru-RU" dirty="0" smtClean="0"/>
                        <a:t>(определяются с учётом специфики учебной дисциплины, отражаются в рабочей программе учителя)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22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Фиксация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Классный журнал, электронный журнал, дневник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Оценочный лист, 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порфолио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322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Ответственные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Учителя-предметники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42852"/>
          <a:ext cx="8786874" cy="6286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0535"/>
                <a:gridCol w="6276339"/>
              </a:tblGrid>
              <a:tr h="4723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Промежуточная аттестация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233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Оценка уровня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усвоения учащимися учебных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достижений по всем предметам учебного плана,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итогам учебного года</a:t>
                      </a:r>
                      <a:endParaRPr lang="ru-RU" dirty="0"/>
                    </a:p>
                  </a:txBody>
                  <a:tcPr/>
                </a:tc>
              </a:tr>
              <a:tr h="472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Периодичность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конце учебного года</a:t>
                      </a:r>
                      <a:endParaRPr lang="ru-RU" dirty="0"/>
                    </a:p>
                  </a:txBody>
                  <a:tcPr/>
                </a:tc>
              </a:tr>
              <a:tr h="34447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проведения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Интегрированный зачет («суммирование» итогов  текущего, тематического контроля успеваемости в течение учебного года)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Диктант, изложение, сочинение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Контрольная работа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Тестирование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Собеседование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Защита проекта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Экзамен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Др.</a:t>
                      </a:r>
                    </a:p>
                    <a:p>
                      <a:r>
                        <a:rPr lang="ru-RU" dirty="0" smtClean="0"/>
                        <a:t>(определяются с учётом специфики учебной дисциплины, отражаются в рабочей программе учителя, УП ОУ)</a:t>
                      </a:r>
                    </a:p>
                  </a:txBody>
                  <a:tcPr/>
                </a:tc>
              </a:tr>
              <a:tr h="71233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Фиксация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Классный журнал, электронный журнал, дневник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Оценочный лист, 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порфолио</a:t>
                      </a:r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7236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Ответственные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Администрация, учителя-предметники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Итоговая аттестация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• </a:t>
            </a:r>
            <a:r>
              <a:rPr lang="ru-RU" b="1" dirty="0" smtClean="0"/>
              <a:t>результаты </a:t>
            </a:r>
            <a:r>
              <a:rPr lang="ru-RU" b="1" dirty="0" err="1" smtClean="0"/>
              <a:t>внутришкольного</a:t>
            </a:r>
            <a:r>
              <a:rPr lang="ru-RU" b="1" dirty="0" smtClean="0"/>
              <a:t> мониторинга образовательных достижений по всем предметам, зафиксированных в оценочных листах, </a:t>
            </a:r>
            <a:r>
              <a:rPr lang="ru-RU" dirty="0" smtClean="0"/>
              <a:t>в том числе за промежуточные и итоговые комплексные работы на </a:t>
            </a:r>
            <a:r>
              <a:rPr lang="ru-RU" dirty="0" err="1" smtClean="0"/>
              <a:t>межпредметной</a:t>
            </a:r>
            <a:r>
              <a:rPr lang="ru-RU" dirty="0" smtClean="0"/>
              <a:t> основе;</a:t>
            </a:r>
          </a:p>
          <a:p>
            <a:pPr>
              <a:buNone/>
            </a:pPr>
            <a:r>
              <a:rPr lang="ru-RU" dirty="0" smtClean="0"/>
              <a:t>• </a:t>
            </a:r>
            <a:r>
              <a:rPr lang="ru-RU" b="1" dirty="0" smtClean="0"/>
              <a:t>оценки за выполнение итоговых работ по всем учебным предметам;</a:t>
            </a:r>
          </a:p>
          <a:p>
            <a:pPr>
              <a:buNone/>
            </a:pPr>
            <a:r>
              <a:rPr lang="ru-RU" dirty="0" smtClean="0"/>
              <a:t>• </a:t>
            </a:r>
            <a:r>
              <a:rPr lang="ru-RU" b="1" dirty="0" smtClean="0"/>
              <a:t>оценки за выполнение и защиту индивидуального проекта;</a:t>
            </a:r>
          </a:p>
          <a:p>
            <a:pPr>
              <a:buNone/>
            </a:pPr>
            <a:r>
              <a:rPr lang="ru-RU" dirty="0" smtClean="0"/>
              <a:t>• </a:t>
            </a:r>
            <a:r>
              <a:rPr lang="ru-RU" b="1" dirty="0" smtClean="0"/>
              <a:t>оценки за работы, выносимые на государственную итоговую аттестацию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792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785786" y="1600200"/>
            <a:ext cx="7443814" cy="4525963"/>
          </a:xfrm>
        </p:spPr>
        <p:txBody>
          <a:bodyPr>
            <a:normAutofit fontScale="92500" lnSpcReduction="10000"/>
          </a:bodyPr>
          <a:lstStyle/>
          <a:p>
            <a:pPr marL="0" lvl="0" indent="288925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описания достижений обучающихся устанавливаются следующие пять уровней:</a:t>
            </a:r>
            <a:endParaRPr lang="ru-RU" sz="2000" dirty="0" smtClean="0">
              <a:latin typeface="Arial" pitchFamily="34" charset="0"/>
            </a:endParaRPr>
          </a:p>
          <a:p>
            <a:pPr marL="0" lvl="0" indent="28892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базовый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отметка «удовлетворительно» (или «3»), «зачтено».</a:t>
            </a:r>
            <a:endParaRPr lang="ru-RU" sz="2000" dirty="0" smtClean="0">
              <a:latin typeface="Arial" pitchFamily="34" charset="0"/>
            </a:endParaRPr>
          </a:p>
          <a:p>
            <a:pPr marL="0" lvl="0" indent="28892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выше базового: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повышенный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оценка «хорошо» (отметка «4») и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высокий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оценка «отлично» (отметка «5»);</a:t>
            </a:r>
            <a:endParaRPr lang="ru-RU" sz="2000" dirty="0" smtClean="0">
              <a:latin typeface="Arial" pitchFamily="34" charset="0"/>
            </a:endParaRPr>
          </a:p>
          <a:p>
            <a:pPr marL="0" lvl="0" indent="28892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ниже базового: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пониженный -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оценка «неудовлетворительно» (отметка «2») и н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изкий -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«плохо» (отметка «1»).</a:t>
            </a:r>
            <a:endParaRPr lang="ru-RU" sz="4400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</p:nvPr>
        </p:nvGraphicFramePr>
        <p:xfrm>
          <a:off x="500035" y="285729"/>
          <a:ext cx="8429683" cy="61518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1635"/>
                <a:gridCol w="3388011"/>
                <a:gridCol w="3470037"/>
              </a:tblGrid>
              <a:tr h="39523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Низкий уровень «1»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наличии только отдельных фрагментарных знаний по предмету, дальнейшее обучение практически невозможно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23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Пониженный уровень «2»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усвоено 1/2 планируемых результатов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отсутствии систематической базовой подготовки имеются значительные пробелы в знаниях, дальнейшее обучение затруднено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7293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Базовый уровень «3»</a:t>
                      </a:r>
                      <a:endParaRPr lang="ru-RU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Освоение учебных действий с опорной</a:t>
                      </a:r>
                      <a:r>
                        <a:rPr lang="ru-RU" sz="14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системой знаний</a:t>
                      </a:r>
                      <a:endParaRPr lang="ru-RU" sz="14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воспроизведение усвоенных ранее знаний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 буквальной копии до применения в типовых ситуациях. Примеры: воспроизведение информации по памяти; решение типовых задач (по усвоенному ранее образцу)</a:t>
                      </a:r>
                      <a:endParaRPr lang="ru-RU" sz="12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86016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Повышенный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уровень «4»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Более полное освоение  планируемых результатов, новый уровень овладения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учебными действиями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Интерес к данной предметной области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учащийся способен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самостоятельно воспроизводить и преобразовывать усвоенную информацию для обсуждения известных объектов и применения ее в разнообразных нетиповых (реальных) ситуациях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При этом учащийся способен генерировать субъективно новую (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новую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для него) информацию об изучаемых объектах и действиях с ними. Примеры: решение нетиповых задач, выбор подходящего алгоритма из набора ранее изученных алгоритмов для решения конкретной задачи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0834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 уровень «5»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учащийся способен создавать объективно новую информацию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42910" y="285728"/>
            <a:ext cx="8215370" cy="6215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К</a:t>
            </a:r>
            <a:r>
              <a:rPr lang="ru-RU" sz="1800" b="1" dirty="0" smtClean="0"/>
              <a:t> компетенции образовательного учреждения</a:t>
            </a:r>
            <a:r>
              <a:rPr lang="ru-RU" sz="1800" dirty="0" smtClean="0"/>
              <a:t> относится:</a:t>
            </a:r>
          </a:p>
          <a:p>
            <a:r>
              <a:rPr lang="ru-RU" sz="1800" dirty="0" smtClean="0"/>
              <a:t>1)</a:t>
            </a:r>
            <a:r>
              <a:rPr lang="en-US" sz="1800" dirty="0" smtClean="0"/>
              <a:t> </a:t>
            </a:r>
            <a:r>
              <a:rPr lang="ru-RU" sz="1800" dirty="0" smtClean="0"/>
              <a:t>описание организации и содержания: а)</a:t>
            </a:r>
            <a:r>
              <a:rPr lang="en-US" sz="1800" dirty="0" smtClean="0"/>
              <a:t> </a:t>
            </a:r>
            <a:r>
              <a:rPr lang="ru-RU" sz="1800" dirty="0" smtClean="0"/>
              <a:t>промежуточной аттестации обучающихся в рамках урочной и внеурочной деятельности; б)</a:t>
            </a:r>
            <a:r>
              <a:rPr lang="en-US" sz="1800" dirty="0" smtClean="0"/>
              <a:t> </a:t>
            </a:r>
            <a:r>
              <a:rPr lang="ru-RU" sz="1800" dirty="0" smtClean="0"/>
              <a:t>итоговой оценки по предметам, не выносимым на государственную (итоговую) аттестацию обучающихся; в)</a:t>
            </a:r>
            <a:r>
              <a:rPr lang="en-US" sz="1800" dirty="0" smtClean="0"/>
              <a:t> </a:t>
            </a:r>
            <a:r>
              <a:rPr lang="ru-RU" sz="1800" dirty="0" smtClean="0"/>
              <a:t>оценки проектной деятельности обучающихся;</a:t>
            </a:r>
          </a:p>
          <a:p>
            <a:r>
              <a:rPr lang="ru-RU" sz="1800" dirty="0" smtClean="0"/>
              <a:t>2)</a:t>
            </a:r>
            <a:r>
              <a:rPr lang="en-US" sz="1800" dirty="0" smtClean="0"/>
              <a:t> </a:t>
            </a:r>
            <a:r>
              <a:rPr lang="ru-RU" sz="1800" dirty="0" smtClean="0"/>
              <a:t>адаптация инструментария для итоговой оценки достижения планируемых результатов, разработанного на федеральном уровне, в целях организации: а)</a:t>
            </a:r>
            <a:r>
              <a:rPr lang="en-US" sz="1800" dirty="0" smtClean="0"/>
              <a:t> </a:t>
            </a:r>
            <a:r>
              <a:rPr lang="ru-RU" sz="1800" dirty="0" smtClean="0"/>
              <a:t>оценки достижения планируемых результатов в рамках текущего и тематического контроля; 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      </a:t>
            </a:r>
            <a:r>
              <a:rPr lang="ru-RU" sz="1800" dirty="0" smtClean="0"/>
              <a:t>б)</a:t>
            </a:r>
            <a:r>
              <a:rPr lang="en-US" sz="1800" dirty="0" smtClean="0"/>
              <a:t> </a:t>
            </a:r>
            <a:r>
              <a:rPr lang="ru-RU" sz="1800" dirty="0" smtClean="0"/>
              <a:t>промежуточной аттестации (системы </a:t>
            </a:r>
            <a:r>
              <a:rPr lang="ru-RU" sz="1800" dirty="0" err="1" smtClean="0"/>
              <a:t>внутришкольного</a:t>
            </a:r>
            <a:r>
              <a:rPr lang="ru-RU" sz="1800" dirty="0" smtClean="0"/>
              <a:t> мониторинга); в)</a:t>
            </a:r>
            <a:r>
              <a:rPr lang="en-US" sz="1800" dirty="0" smtClean="0"/>
              <a:t> </a:t>
            </a:r>
            <a:r>
              <a:rPr lang="ru-RU" sz="1800" dirty="0" smtClean="0"/>
              <a:t>итоговой аттестации по предметам, не выносимым на государственную итоговую аттестацию;</a:t>
            </a:r>
          </a:p>
          <a:p>
            <a:r>
              <a:rPr lang="ru-RU" sz="1800" dirty="0" smtClean="0"/>
              <a:t>3)</a:t>
            </a:r>
            <a:r>
              <a:rPr lang="en-US" sz="1800" dirty="0" smtClean="0"/>
              <a:t> </a:t>
            </a:r>
            <a:r>
              <a:rPr lang="ru-RU" sz="1800" dirty="0" smtClean="0"/>
              <a:t>адаптация (при необходимости — разработка) инструментария для итоговой оценки достижения планируемых результатов по предметам и/или междисциплинарным программам, вводимым образовательным учреждением;</a:t>
            </a:r>
          </a:p>
          <a:p>
            <a:r>
              <a:rPr lang="ru-RU" sz="1800" dirty="0" smtClean="0"/>
              <a:t>4)</a:t>
            </a:r>
            <a:r>
              <a:rPr lang="en-US" sz="1800" dirty="0" smtClean="0"/>
              <a:t> </a:t>
            </a:r>
            <a:r>
              <a:rPr lang="ru-RU" sz="1800" dirty="0" smtClean="0"/>
              <a:t>адаптация или разработка модели и инструментария для организации стартовой диагностики;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Методическая работа в 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Анализ содержания программ и четкое определение тех результатов, которые должны быть достигнуты ребенком на конец изучения раздела, четверти, </a:t>
            </a:r>
            <a:r>
              <a:rPr lang="ru-RU" b="1" dirty="0" smtClean="0"/>
              <a:t>на конец учебного года</a:t>
            </a:r>
          </a:p>
          <a:p>
            <a:r>
              <a:rPr lang="ru-RU" dirty="0" smtClean="0"/>
              <a:t>Составление планирования с предполагаемыми результатами для каждого содержательного блока программ.</a:t>
            </a:r>
          </a:p>
          <a:p>
            <a:r>
              <a:rPr lang="ru-RU" dirty="0" smtClean="0"/>
              <a:t>Определение умений, характеризующих достижение каждого результата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02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85728"/>
          <a:ext cx="8715437" cy="61229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0976"/>
                <a:gridCol w="951685"/>
                <a:gridCol w="450798"/>
                <a:gridCol w="2261383"/>
                <a:gridCol w="3143272"/>
                <a:gridCol w="1357323"/>
              </a:tblGrid>
              <a:tr h="1002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Примерная программа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Тема (программа)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Кол-во часов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(ФГОС)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Знания,</a:t>
                      </a:r>
                      <a:r>
                        <a:rPr lang="ru-RU" sz="12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у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мения, характеризующие достижение результата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Формы контроля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120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5.Углы и многоугольники.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Обозначение и сравнение углов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Виды углов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Измерение и построение  углов с помощью транспортира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Ломаные и многоугольники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Периметр многоугольника.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latin typeface="Times New Roman"/>
                          <a:ea typeface="Calibri"/>
                          <a:cs typeface="Times New Roman"/>
                        </a:rPr>
                        <a:t>НАУЧИТСЯ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распознавать на чертежах и рисунках геометрические фигуры, конфигурации фигур. Приводить примеры аналогов геометрических фигур в окружающем мире;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изображать геометрические фигуры на клетчатой бумаге;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измерять с помощью инструментов и сравнивать величины улов 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изображать геометрические фигуры и их конфигурации от руки и с использованием чертежных инструментов;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строить углы заданной величины с помощью транспортира;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решать задачи на нахождение периметра многоугольника и градусной меры углов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Уметь обозначать и сравнивать углы;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Измерять величину угла с помощью транспортира и строить угол заданной градусной меры;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Определять: острым, прямым или тупым является угол а) изображенный на рисунке; б) заданный величиной;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Знать, что такое биссектриса угла и как ее провести;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Знать названия элементов многоугольника и ломаной; находить длины сторон, величины углов и периметр многоугольника;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С.р. № «…»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С.р. № «…»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П.Р. № «…»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К.Р. № «…»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5" y="1397000"/>
          <a:ext cx="8643995" cy="3718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799"/>
                <a:gridCol w="1728799"/>
                <a:gridCol w="1728799"/>
                <a:gridCol w="1728799"/>
                <a:gridCol w="1728799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Планируемый результат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…………………………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5 класс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6 класс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7 класс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8 класс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……………………….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Методическая работа в 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Разработка содержания внутреннего</a:t>
            </a:r>
          </a:p>
          <a:p>
            <a:pPr algn="ctr">
              <a:buNone/>
            </a:pPr>
            <a:r>
              <a:rPr lang="ru-RU" dirty="0" smtClean="0"/>
              <a:t>контроля по всем предметам</a:t>
            </a:r>
          </a:p>
          <a:p>
            <a:pPr algn="ctr">
              <a:buNone/>
            </a:pPr>
            <a:r>
              <a:rPr lang="ru-RU" dirty="0" smtClean="0"/>
              <a:t>Блок «Выпускник научится»</a:t>
            </a:r>
          </a:p>
          <a:p>
            <a:pPr algn="ctr">
              <a:buNone/>
            </a:pPr>
            <a:r>
              <a:rPr lang="ru-RU" dirty="0" smtClean="0"/>
              <a:t>(задания базового </a:t>
            </a:r>
            <a:r>
              <a:rPr lang="ru-RU" dirty="0" err="1" smtClean="0"/>
              <a:t>уровня-исполнительская</a:t>
            </a:r>
            <a:r>
              <a:rPr lang="ru-RU" dirty="0" smtClean="0"/>
              <a:t> компетентность;</a:t>
            </a:r>
          </a:p>
          <a:p>
            <a:pPr algn="ctr">
              <a:buNone/>
            </a:pPr>
            <a:r>
              <a:rPr lang="ru-RU" dirty="0" smtClean="0"/>
              <a:t>задания повышенного уровня)</a:t>
            </a:r>
          </a:p>
          <a:p>
            <a:pPr algn="ctr">
              <a:buNone/>
            </a:pPr>
            <a:r>
              <a:rPr lang="ru-RU" i="1" dirty="0" smtClean="0"/>
              <a:t>Блок «Получит возможность научиться»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8319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Методическая работа в 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Font typeface="Arial" pitchFamily="34" charset="0"/>
              <a:buAutoNum type="arabicPeriod"/>
            </a:pPr>
            <a:r>
              <a:rPr lang="ru-RU" sz="2800" dirty="0" smtClean="0"/>
              <a:t>Уточнить содержание, критерии , нормы оценивания</a:t>
            </a:r>
          </a:p>
          <a:p>
            <a:pPr marL="514350" indent="-514350">
              <a:buNone/>
            </a:pPr>
            <a:r>
              <a:rPr lang="ru-RU" sz="2800" dirty="0" smtClean="0"/>
              <a:t>2. Определить формы, виды текущего контроля, промежуточной аттестации</a:t>
            </a:r>
          </a:p>
          <a:p>
            <a:pPr>
              <a:buNone/>
            </a:pPr>
            <a:r>
              <a:rPr lang="ru-RU" sz="2800" i="1" dirty="0" smtClean="0"/>
              <a:t>3.</a:t>
            </a:r>
            <a:r>
              <a:rPr lang="ru-RU" sz="2800" dirty="0" smtClean="0"/>
              <a:t>Определение средств фиксации результатов оценки </a:t>
            </a:r>
            <a:r>
              <a:rPr lang="ru-RU" sz="2800" i="1" dirty="0" smtClean="0"/>
              <a:t>(листы достижений, оценочные листы, лестница успеха классные журналы)</a:t>
            </a:r>
          </a:p>
          <a:p>
            <a:pPr>
              <a:buNone/>
            </a:pPr>
            <a:r>
              <a:rPr lang="ru-RU" sz="2800" dirty="0" smtClean="0"/>
              <a:t>4. Определение </a:t>
            </a:r>
            <a:r>
              <a:rPr lang="ru-RU" sz="2800" dirty="0" err="1" smtClean="0"/>
              <a:t>поэтапности</a:t>
            </a:r>
            <a:r>
              <a:rPr lang="ru-RU" sz="2800" dirty="0" smtClean="0"/>
              <a:t> процедуры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126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10846427"/>
              </p:ext>
            </p:extLst>
          </p:nvPr>
        </p:nvGraphicFramePr>
        <p:xfrm>
          <a:off x="395536" y="260649"/>
          <a:ext cx="8352928" cy="66068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53244"/>
                <a:gridCol w="2415374"/>
                <a:gridCol w="2784310"/>
              </a:tblGrid>
              <a:tr h="3272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оценивания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оценивания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оценивания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385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Стартовая диагностика        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b="1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b="1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</a:rPr>
                        <a:t>планируемые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результаты содержания блоков «Выпускник научится» всех изучаемых программ.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en-US" sz="1200" b="1" dirty="0" smtClean="0"/>
                    </a:p>
                    <a:p>
                      <a:endParaRPr lang="en-US" sz="1200" b="1" dirty="0" smtClean="0"/>
                    </a:p>
                    <a:p>
                      <a:pPr algn="ctr"/>
                      <a:r>
                        <a:rPr lang="ru-RU" sz="1200" b="1" dirty="0" smtClean="0"/>
                        <a:t>???</a:t>
                      </a:r>
                      <a:endParaRPr lang="ru-RU" sz="1200" b="1" dirty="0"/>
                    </a:p>
                  </a:txBody>
                  <a:tcPr/>
                </a:tc>
              </a:tr>
              <a:tr h="88771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 контроль</a:t>
                      </a: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Поурочный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Тематический                         ВШК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итогам четверти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44385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аттестация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88771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аттестация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Итоговая аттестация выпускников</a:t>
                      </a:r>
                    </a:p>
                  </a:txBody>
                  <a:tcPr marL="68580" marR="68580" marT="0" marB="0"/>
                </a:tc>
              </a:tr>
              <a:tr h="171487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Оценка результатов деятельности образовательных учреждений и работников образования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планируемые результаты освоения основной образовательной программы, составляющие содержание блоков «Выпускник научится» и «Выпускник получит возможность научиться» всех изучаемых программ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аккредитация образовательных учреждений, аттестация педагогических кадров, а также мониторинговые исследования разного уровня</a:t>
                      </a:r>
                    </a:p>
                  </a:txBody>
                  <a:tcPr marL="68580" marR="68580" marT="0" marB="0"/>
                </a:tc>
              </a:tr>
              <a:tr h="177542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Оценка состояния и тенденций развития систем образования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ведущие целевые установки и основные ожидаемые результаты основного общего образования, составляющие содержание первых, целевых блоков планируемых результатов всех изучаемых программ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мониторинговые исследования разного уровня. При этом дополнительно используются обобщённые данные, полученные по результатам итоговой оценки, аккредитации образовательных учреждений и аттестации педагогических кадров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авая фигурная скобка 5"/>
          <p:cNvSpPr/>
          <p:nvPr/>
        </p:nvSpPr>
        <p:spPr>
          <a:xfrm>
            <a:off x="2483768" y="722575"/>
            <a:ext cx="180020" cy="2016224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103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Стартовая диагностика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928801"/>
          <a:ext cx="7929618" cy="43929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578"/>
                <a:gridCol w="5715040"/>
              </a:tblGrid>
              <a:tr h="92869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Цель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None/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определение «готовности» обучающихся для дальнейшего получения образования на следующей его ступени</a:t>
                      </a:r>
                      <a:endParaRPr lang="ru-RU" sz="2400" dirty="0" smtClean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Периодичность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раз/5 лет</a:t>
                      </a:r>
                    </a:p>
                    <a:p>
                      <a:r>
                        <a:rPr lang="ru-RU" sz="2400" dirty="0" smtClean="0"/>
                        <a:t>3 неделя 5 класса</a:t>
                      </a:r>
                      <a:endParaRPr lang="ru-RU" sz="2400" dirty="0"/>
                    </a:p>
                  </a:txBody>
                  <a:tcPr/>
                </a:tc>
              </a:tr>
              <a:tr h="31004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Форма проведения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?</a:t>
                      </a:r>
                      <a:endParaRPr lang="ru-RU" sz="4400" dirty="0"/>
                    </a:p>
                  </a:txBody>
                  <a:tcPr/>
                </a:tc>
              </a:tr>
              <a:tr h="31004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Фиксация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?</a:t>
                      </a:r>
                      <a:endParaRPr lang="ru-RU" sz="4400" dirty="0"/>
                    </a:p>
                  </a:txBody>
                  <a:tcPr/>
                </a:tc>
              </a:tr>
              <a:tr h="31004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Ответственные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?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1368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1004</Words>
  <Application>Microsoft Office PowerPoint</Application>
  <PresentationFormat>Экран (4:3)</PresentationFormat>
  <Paragraphs>179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Система оценки достижения планируемых результатов обучения</vt:lpstr>
      <vt:lpstr>Презентация PowerPoint</vt:lpstr>
      <vt:lpstr>Методическая работа в ОУ</vt:lpstr>
      <vt:lpstr>Презентация PowerPoint</vt:lpstr>
      <vt:lpstr>Презентация PowerPoint</vt:lpstr>
      <vt:lpstr>Методическая работа в ОУ</vt:lpstr>
      <vt:lpstr>Методическая работа в ОУ</vt:lpstr>
      <vt:lpstr>Презентация PowerPoint</vt:lpstr>
      <vt:lpstr>Стартовая диагностика</vt:lpstr>
      <vt:lpstr>Презентация PowerPoint</vt:lpstr>
      <vt:lpstr>Презентация PowerPoint</vt:lpstr>
      <vt:lpstr>Итоговая аттестация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13</cp:revision>
  <dcterms:modified xsi:type="dcterms:W3CDTF">2014-04-12T05:10:32Z</dcterms:modified>
</cp:coreProperties>
</file>