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95;&#1077;&#1089;&#1090;&#1074;&#1086;%20&#1087;&#1088;&#1086;&#1094;&#1077;&#1089;&#1089;&#1072;t.pptx" TargetMode="External"/><Relationship Id="rId2" Type="http://schemas.openxmlformats.org/officeDocument/2006/relationships/hyperlink" Target="&#1082;&#1072;&#1095;&#1077;&#1089;&#1090;&#1074;&#1086;%20&#1088;&#1077;&#1079;&#1091;&#1083;&#1100;&#1090;&#1072;&#1090;&#1072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82;&#1072;&#1095;&#1072;&#1089;&#1090;&#1074;&#1086;%20&#1091;&#1087;&#1088;&#1072;&#1074;&#1083;&#1077;&#1085;&#1080;&#1103;.ppt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357188" y="0"/>
            <a:ext cx="2071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/>
            <a:r>
              <a:rPr lang="ru-RU" sz="4000" b="1"/>
              <a:t>ФГОС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857232"/>
            <a:ext cx="2428892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Требования к результатам освоения ООО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071810"/>
            <a:ext cx="2428892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Требования к условиям реализации ООО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429264"/>
            <a:ext cx="2428892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Требования к структуре ООО</a:t>
            </a:r>
          </a:p>
        </p:txBody>
      </p:sp>
      <p:sp>
        <p:nvSpPr>
          <p:cNvPr id="19467" name="TextBox 9"/>
          <p:cNvSpPr txBox="1">
            <a:spLocks noChangeArrowheads="1"/>
          </p:cNvSpPr>
          <p:nvPr/>
        </p:nvSpPr>
        <p:spPr bwMode="auto">
          <a:xfrm>
            <a:off x="3643313" y="0"/>
            <a:ext cx="171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/>
            <a:r>
              <a:rPr lang="ru-RU" sz="4000" b="1"/>
              <a:t>ВШК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14688" y="857250"/>
            <a:ext cx="2428875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hlinkClick r:id="rId2" action="ppaction://hlinkpres?slideindex=1&amp;slidetitle="/>
              </a:rPr>
              <a:t>Качество результата.</a:t>
            </a:r>
            <a:r>
              <a:rPr lang="en-US" b="1" dirty="0" err="1">
                <a:solidFill>
                  <a:schemeClr val="tx1"/>
                </a:solidFill>
                <a:hlinkClick r:id="rId2" action="ppaction://hlinkpres?slideindex=1&amp;slidetitle="/>
              </a:rPr>
              <a:t>pptx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86125" y="3071813"/>
            <a:ext cx="2428875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C000"/>
                </a:solidFill>
                <a:hlinkClick r:id="rId3" action="ppaction://hlinkpres?slideindex=1&amp;slidetitle="/>
              </a:rPr>
              <a:t>Качество</a:t>
            </a:r>
            <a:r>
              <a:rPr lang="ru-RU" b="1" dirty="0">
                <a:solidFill>
                  <a:srgbClr val="FFC000"/>
                </a:solidFill>
              </a:rPr>
              <a:t> процесса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14688" y="5429250"/>
            <a:ext cx="2428875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C000"/>
                </a:solidFill>
              </a:rPr>
              <a:t>Качество </a:t>
            </a:r>
            <a:r>
              <a:rPr lang="ru-RU" b="1" dirty="0">
                <a:solidFill>
                  <a:srgbClr val="FFC000"/>
                </a:solidFill>
                <a:hlinkClick r:id="rId4" action="ppaction://hlinkpres?slideindex=1&amp;slidetitle="/>
              </a:rPr>
              <a:t>управления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5063" y="2286000"/>
            <a:ext cx="2714625" cy="6286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качеству уроков и школьных событий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72188" y="857250"/>
            <a:ext cx="278606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уровню и динамике достижения обучающихся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15063" y="5143500"/>
            <a:ext cx="2643187" cy="6286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качеству ВШК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15063" y="3143250"/>
            <a:ext cx="2714625" cy="7000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уровню компетентности учителя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15063" y="4071938"/>
            <a:ext cx="2643187" cy="6286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материальной оснащенности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143625" y="5943600"/>
            <a:ext cx="2714625" cy="771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 уровню компетентности администрации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643188" y="1285875"/>
            <a:ext cx="50006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643188" y="3500438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643188" y="5929313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1" idx="3"/>
            <a:endCxn id="15" idx="1"/>
          </p:cNvCxnSpPr>
          <p:nvPr/>
        </p:nvCxnSpPr>
        <p:spPr>
          <a:xfrm>
            <a:off x="5643563" y="1314450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5715000" y="2857500"/>
            <a:ext cx="500063" cy="214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2" idx="3"/>
            <a:endCxn id="17" idx="1"/>
          </p:cNvCxnSpPr>
          <p:nvPr/>
        </p:nvCxnSpPr>
        <p:spPr>
          <a:xfrm flipV="1">
            <a:off x="5715000" y="3492500"/>
            <a:ext cx="500063" cy="365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18" idx="1"/>
          </p:cNvCxnSpPr>
          <p:nvPr/>
        </p:nvCxnSpPr>
        <p:spPr>
          <a:xfrm>
            <a:off x="5715000" y="3929063"/>
            <a:ext cx="500063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16" idx="1"/>
          </p:cNvCxnSpPr>
          <p:nvPr/>
        </p:nvCxnSpPr>
        <p:spPr>
          <a:xfrm flipV="1">
            <a:off x="5643563" y="5457825"/>
            <a:ext cx="571500" cy="3286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19" idx="1"/>
          </p:cNvCxnSpPr>
          <p:nvPr/>
        </p:nvCxnSpPr>
        <p:spPr>
          <a:xfrm>
            <a:off x="5643563" y="6072188"/>
            <a:ext cx="500062" cy="257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68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67640318"/>
              </p:ext>
            </p:extLst>
          </p:nvPr>
        </p:nvGraphicFramePr>
        <p:xfrm>
          <a:off x="179512" y="404664"/>
          <a:ext cx="8712968" cy="3672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242"/>
                <a:gridCol w="2178242"/>
                <a:gridCol w="2178242"/>
                <a:gridCol w="2178242"/>
              </a:tblGrid>
              <a:tr h="12961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Контроль  </a:t>
                      </a:r>
                    </a:p>
                    <a:p>
                      <a:r>
                        <a:rPr lang="ru-RU" sz="1800" dirty="0" smtClean="0"/>
                        <a:t>результатов освоения  ФГОС НОО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Контроль</a:t>
                      </a:r>
                      <a:r>
                        <a:rPr lang="ru-RU" sz="1800" baseline="0" dirty="0" smtClean="0"/>
                        <a:t> процесса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Контроль</a:t>
                      </a:r>
                      <a:r>
                        <a:rPr lang="ru-RU" sz="1800" baseline="0" dirty="0" smtClean="0"/>
                        <a:t> управления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504491">
                <a:tc>
                  <a:txBody>
                    <a:bodyPr/>
                    <a:lstStyle/>
                    <a:p>
                      <a:r>
                        <a:rPr lang="ru-RU" dirty="0" smtClean="0"/>
                        <a:t>Август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А/С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0821"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Стартовая диагностика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с/з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491"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197909" y="1968352"/>
            <a:ext cx="214312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727426"/>
            <a:ext cx="214312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 flipH="1" flipV="1">
            <a:off x="395536" y="5233392"/>
            <a:ext cx="220216" cy="2838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395536" y="5805264"/>
            <a:ext cx="288032" cy="21602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flipV="1">
            <a:off x="395536" y="6237312"/>
            <a:ext cx="396900" cy="2819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98762" y="5233392"/>
            <a:ext cx="1303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Georgia" pitchFamily="18" charset="0"/>
              </a:rPr>
              <a:t> директор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16635" y="4643844"/>
            <a:ext cx="3514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Georgia" pitchFamily="18" charset="0"/>
              </a:rPr>
              <a:t>заместитель директора по УВР</a:t>
            </a:r>
          </a:p>
        </p:txBody>
      </p:sp>
      <p:sp>
        <p:nvSpPr>
          <p:cNvPr id="24" name="Шестиугольник 23"/>
          <p:cNvSpPr/>
          <p:nvPr/>
        </p:nvSpPr>
        <p:spPr>
          <a:xfrm>
            <a:off x="3851920" y="2420888"/>
            <a:ext cx="288032" cy="21602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 flipV="1">
            <a:off x="3995936" y="2780928"/>
            <a:ext cx="255968" cy="2819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742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Комплексная карта контроля реализации ФГОС</a:t>
            </a:r>
            <a:endParaRPr lang="ru-RU" sz="28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98778384"/>
              </p:ext>
            </p:extLst>
          </p:nvPr>
        </p:nvGraphicFramePr>
        <p:xfrm>
          <a:off x="357188" y="1643063"/>
          <a:ext cx="8504238" cy="3387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596"/>
                <a:gridCol w="1071083"/>
                <a:gridCol w="642942"/>
                <a:gridCol w="714380"/>
                <a:gridCol w="785818"/>
                <a:gridCol w="587409"/>
                <a:gridCol w="642942"/>
                <a:gridCol w="642942"/>
                <a:gridCol w="571504"/>
                <a:gridCol w="574622"/>
              </a:tblGrid>
              <a:tr h="37063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9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11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12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01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02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03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04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05</a:t>
                      </a:r>
                      <a:endParaRPr lang="ru-RU" sz="1800" dirty="0"/>
                    </a:p>
                  </a:txBody>
                  <a:tcPr marT="45694" marB="45694"/>
                </a:tc>
              </a:tr>
              <a:tr h="91426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Контроль  </a:t>
                      </a:r>
                    </a:p>
                    <a:p>
                      <a:r>
                        <a:rPr lang="ru-RU" sz="1800" dirty="0" smtClean="0"/>
                        <a:t>результатов освоения  ФГОС НОО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с/</a:t>
                      </a:r>
                      <a:r>
                        <a:rPr lang="ru-RU" sz="1800" dirty="0" err="1" smtClean="0"/>
                        <a:t>з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</a:t>
                      </a:r>
                      <a:endParaRPr lang="ru-RU" sz="1800" dirty="0"/>
                    </a:p>
                  </a:txBody>
                  <a:tcPr marT="45694" marB="45694"/>
                </a:tc>
              </a:tr>
              <a:tr h="91426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Контроль</a:t>
                      </a:r>
                      <a:r>
                        <a:rPr lang="ru-RU" sz="1800" baseline="0" dirty="0" smtClean="0"/>
                        <a:t> процесса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а/с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а/с</a:t>
                      </a:r>
                    </a:p>
                    <a:p>
                      <a:endParaRPr lang="ru-RU" sz="1800" dirty="0"/>
                    </a:p>
                  </a:txBody>
                  <a:tcPr marT="45694" marB="45694"/>
                </a:tc>
              </a:tr>
              <a:tr h="118855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Контроль</a:t>
                      </a:r>
                      <a:r>
                        <a:rPr lang="ru-RU" sz="1800" baseline="0" dirty="0" smtClean="0"/>
                        <a:t> результата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с/</a:t>
                      </a:r>
                      <a:r>
                        <a:rPr lang="ru-RU" sz="1800" dirty="0" err="1" smtClean="0"/>
                        <a:t>з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а/с</a:t>
                      </a:r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с/</a:t>
                      </a:r>
                      <a:r>
                        <a:rPr lang="ru-RU" sz="1800" dirty="0" err="1" smtClean="0"/>
                        <a:t>з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14688" y="2143125"/>
            <a:ext cx="214312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58125" y="2143125"/>
            <a:ext cx="2143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43250" y="4643438"/>
            <a:ext cx="2143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29313" y="4643438"/>
            <a:ext cx="214312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500" y="5214938"/>
            <a:ext cx="2143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641" name="TextBox 15"/>
          <p:cNvSpPr txBox="1">
            <a:spLocks noChangeArrowheads="1"/>
          </p:cNvSpPr>
          <p:nvPr/>
        </p:nvSpPr>
        <p:spPr bwMode="auto">
          <a:xfrm>
            <a:off x="1000125" y="5214938"/>
            <a:ext cx="3689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latin typeface="Georgia" pitchFamily="18" charset="0"/>
              </a:rPr>
              <a:t>- заместитель директора по УВР</a:t>
            </a:r>
          </a:p>
        </p:txBody>
      </p:sp>
      <p:sp>
        <p:nvSpPr>
          <p:cNvPr id="17" name="Овал 16"/>
          <p:cNvSpPr/>
          <p:nvPr/>
        </p:nvSpPr>
        <p:spPr>
          <a:xfrm flipH="1">
            <a:off x="3214688" y="3990975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3857625" y="3205163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 flipH="1">
            <a:off x="6000750" y="3214688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7215188" y="3990975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7858125" y="3214688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 flipH="1">
            <a:off x="500063" y="5643563"/>
            <a:ext cx="295275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648" name="TextBox 22"/>
          <p:cNvSpPr txBox="1">
            <a:spLocks noChangeArrowheads="1"/>
          </p:cNvSpPr>
          <p:nvPr/>
        </p:nvSpPr>
        <p:spPr bwMode="auto">
          <a:xfrm>
            <a:off x="1025525" y="5559425"/>
            <a:ext cx="1390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latin typeface="Georgia" pitchFamily="18" charset="0"/>
              </a:rPr>
              <a:t>- директор </a:t>
            </a:r>
          </a:p>
        </p:txBody>
      </p:sp>
      <p:sp>
        <p:nvSpPr>
          <p:cNvPr id="24649" name="Прямоугольник 23"/>
          <p:cNvSpPr>
            <a:spLocks noChangeArrowheads="1"/>
          </p:cNvSpPr>
          <p:nvPr/>
        </p:nvSpPr>
        <p:spPr bwMode="auto">
          <a:xfrm>
            <a:off x="5286375" y="5214938"/>
            <a:ext cx="3168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latin typeface="Georgia" pitchFamily="18" charset="0"/>
              </a:rPr>
              <a:t>с/з – совещание при завуче</a:t>
            </a:r>
          </a:p>
        </p:txBody>
      </p:sp>
      <p:sp>
        <p:nvSpPr>
          <p:cNvPr id="24650" name="Прямоугольник 24"/>
          <p:cNvSpPr>
            <a:spLocks noChangeArrowheads="1"/>
          </p:cNvSpPr>
          <p:nvPr/>
        </p:nvSpPr>
        <p:spPr bwMode="auto">
          <a:xfrm>
            <a:off x="4357688" y="5572125"/>
            <a:ext cx="4049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latin typeface="Georgia" pitchFamily="18" charset="0"/>
              </a:rPr>
              <a:t>а/с – административное совещание</a:t>
            </a:r>
          </a:p>
        </p:txBody>
      </p:sp>
      <p:sp>
        <p:nvSpPr>
          <p:cNvPr id="24651" name="Прямоугольник 25"/>
          <p:cNvSpPr>
            <a:spLocks noChangeArrowheads="1"/>
          </p:cNvSpPr>
          <p:nvPr/>
        </p:nvSpPr>
        <p:spPr bwMode="auto">
          <a:xfrm>
            <a:off x="4429125" y="5929313"/>
            <a:ext cx="2974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latin typeface="Georgia" pitchFamily="18" charset="0"/>
              </a:rPr>
              <a:t>П  - педагогический совет</a:t>
            </a:r>
          </a:p>
        </p:txBody>
      </p:sp>
    </p:spTree>
    <p:extLst>
      <p:ext uri="{BB962C8B-B14F-4D97-AF65-F5344CB8AC3E}">
        <p14:creationId xmlns:p14="http://schemas.microsoft.com/office/powerpoint/2010/main" val="40048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121</Words>
  <Application>Microsoft Office PowerPoint</Application>
  <PresentationFormat>Экран (4:3)</PresentationFormat>
  <Paragraphs>52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Комплексная карта контроля реализации ФГОС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Комплексная карта контроля реализации ФГОС</dc:title>
  <dc:creator>800674</dc:creator>
  <cp:lastModifiedBy>учитель</cp:lastModifiedBy>
  <cp:revision>5</cp:revision>
  <dcterms:created xsi:type="dcterms:W3CDTF">2012-06-18T18:43:07Z</dcterms:created>
  <dcterms:modified xsi:type="dcterms:W3CDTF">2014-04-12T04:54:44Z</dcterms:modified>
</cp:coreProperties>
</file>